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Oswald"/>
      <p:regular r:id="rId36"/>
      <p:bold r:id="rId37"/>
    </p:embeddedFont>
    <p:embeddedFont>
      <p:font typeface="Source Sans Pr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2" roundtripDataSignature="AMtx7mjIHOe9lPXAus6nmzYf0be1+b3a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Pro-italic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SourceSansPr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37" Type="http://schemas.openxmlformats.org/officeDocument/2006/relationships/font" Target="fonts/Oswald-bold.fntdata"/><Relationship Id="rId14" Type="http://schemas.openxmlformats.org/officeDocument/2006/relationships/slide" Target="slides/slide9.xml"/><Relationship Id="rId36" Type="http://schemas.openxmlformats.org/officeDocument/2006/relationships/font" Target="fonts/Oswald-regular.fntdata"/><Relationship Id="rId17" Type="http://schemas.openxmlformats.org/officeDocument/2006/relationships/slide" Target="slides/slide12.xml"/><Relationship Id="rId39" Type="http://schemas.openxmlformats.org/officeDocument/2006/relationships/font" Target="fonts/SourceSansPro-bold.fntdata"/><Relationship Id="rId16" Type="http://schemas.openxmlformats.org/officeDocument/2006/relationships/slide" Target="slides/slide11.xml"/><Relationship Id="rId38" Type="http://schemas.openxmlformats.org/officeDocument/2006/relationships/font" Target="fonts/SourceSansPr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4" name="Google Shape;83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183aa018596_2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5" name="Google Shape;995;g183aa018596_2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183aa018596_2_4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5" name="Google Shape;1005;g183aa018596_2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83aa018596_2_4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4" name="Google Shape;1014;g183aa018596_2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183aa018596_2_4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4" name="Google Shape;1024;g183aa018596_2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16a5f94e5f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4" name="Google Shape;1034;g16a5f94e5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183aa018596_2_1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g183aa018596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183aa018596_2_4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9" name="Google Shape;1059;g183aa018596_2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183aa018596_2_4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7" name="Google Shape;1067;g183aa018596_2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83aa018596_2_6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5" name="Google Shape;1075;g183aa018596_2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83aa018596_2_6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5" name="Google Shape;1085;g183aa018596_2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3" name="Google Shape;84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0160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None/>
            </a:pPr>
            <a:r>
              <a:rPr lang="es-ES" sz="1800">
                <a:solidFill>
                  <a:srgbClr val="28324A"/>
                </a:solidFill>
                <a:latin typeface="Calibri"/>
                <a:ea typeface="Calibri"/>
                <a:cs typeface="Calibri"/>
                <a:sym typeface="Calibri"/>
              </a:rPr>
              <a:t>Una consultora joven pero pujante en el mercado del DATA SCIENCE. Integrada por el Maximiliano Romero, Raúl García y  Rodrigo Hidalgo, que han desarrollado una sinergia de equipo permitiendo ofrecer soluciones innovadoras y desafiantes para la era digital en la que vivimos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83aa018596_2_1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8" name="Google Shape;1098;g183aa018596_2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183aa018596_2_5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8" name="Google Shape;1108;g183aa018596_2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183aa018596_2_5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3" name="Google Shape;1133;g183aa018596_2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183b6681d20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0" name="Google Shape;1150;g183b6681d2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183aa018596_2_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8" name="Google Shape;1158;g183aa018596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183aa018596_2_6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8" name="Google Shape;1168;g183aa018596_2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6a5cadea06_0_5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2" name="Google Shape;1192;g16a5cadea06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9" name="Google Shape;85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s-ES" sz="1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Compañía orientada a satisfacer las necesidades financieras del sector bancarizado y no bancarizado de la población latinoamericana, siendo líderes en nuestro segmento. </a:t>
            </a:r>
            <a:endParaRPr sz="16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s-ES" sz="1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Contamos con multiproductos y ofrecemos servicios financieros a más de </a:t>
            </a:r>
            <a:r>
              <a:rPr b="1" lang="es-ES" sz="1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400.000 clientes</a:t>
            </a:r>
            <a:r>
              <a:rPr lang="es-ES" sz="1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 través de nuestros canales conformados por una red de </a:t>
            </a:r>
            <a:r>
              <a:rPr b="1" lang="es-ES" sz="1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81 sucursales</a:t>
            </a:r>
            <a:r>
              <a:rPr lang="es-ES" sz="1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y más de </a:t>
            </a:r>
            <a:r>
              <a:rPr b="1" lang="es-ES" sz="1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700 puntos</a:t>
            </a:r>
            <a:r>
              <a:rPr lang="es-ES" sz="16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de contacto con nuestros clientes </a:t>
            </a: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 sz="1400">
                <a:solidFill>
                  <a:schemeClr val="dk1"/>
                </a:solidFill>
              </a:rPr>
              <a:t>Logramos afianzar nuestros servicios por medio de  </a:t>
            </a:r>
            <a:r>
              <a:rPr b="1" lang="es-ES" sz="1400">
                <a:solidFill>
                  <a:schemeClr val="dk1"/>
                </a:solidFill>
              </a:rPr>
              <a:t>comercios adheridos, comercializadoras, stands de venta y acuerdos con organismos nacionales, provinciales, sindicatos y mutuales.</a:t>
            </a:r>
            <a:r>
              <a:rPr lang="es-ES" sz="1600">
                <a:solidFill>
                  <a:schemeClr val="dk1"/>
                </a:solidFill>
              </a:rPr>
              <a:t>.</a:t>
            </a:r>
            <a:endParaRPr sz="16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4" name="Google Shape;8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 compañía "NotRiskAtAll " se encuentra preocupada por la alta tasa de morosidad que se experimenta en Latinoamérica en esta era post COVID.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 los últimos años, el CEO Mr Bigote, ha recopilado información bancaria, crediticia, y poblacional de muchos de sus clientes.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Por otro lado, siendo un precursor en el área de injerencia,  evalúa la posibilidad de analizar las tendencias de negocios por medio de la ciencia de datos, y considera que esta puede ayudarle a construir un modelo que le permita saber a qué futuros clientes usuarios tienen mejor potencial para poder generar créditos y sobre cuales corre mayor riesgo.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6a5cadea06_0_4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6" name="Google Shape;896;g16a5cadea06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-ES">
                <a:solidFill>
                  <a:schemeClr val="dk1"/>
                </a:solidFill>
              </a:rPr>
              <a:t>ALCANCE</a:t>
            </a:r>
            <a:br>
              <a:rPr lang="es-ES">
                <a:solidFill>
                  <a:schemeClr val="dk1"/>
                </a:solidFill>
              </a:rPr>
            </a:br>
            <a:r>
              <a:rPr lang="es-ES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Dada la información recopilada por el cliente, relacionada con datos crediticios y poblacionales de las personas, se debe crear un modelo de aprendizaje automático que pueda clasificar el puntaje crediticio.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Para ello utilizaremos herramientas de clasificación , por medio del aprendizaje supervisado, pues existe un </a:t>
            </a:r>
            <a:r>
              <a:rPr b="1" lang="es-ES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valor destino </a:t>
            </a:r>
            <a:r>
              <a:rPr lang="es-ES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 el resultado deseado.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 bien, el set de datos se compone de solo una tabla, es necesario traer a colación que el dataset no puede ser utilizado tal cual está, por ello se le dará el tratamiento necesario para resolver la analítica y predicción.</a:t>
            </a: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OBJETIVOS</a:t>
            </a: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3429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UcParenR"/>
            </a:pPr>
            <a:r>
              <a:rPr lang="es-ES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Entender el problema de negocio e identificar los elementos a ser considerados para el planteamiento de un Modelo de Data Science.</a:t>
            </a: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3429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UcParenR"/>
            </a:pPr>
            <a:r>
              <a:rPr lang="es-ES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Describir los datos de negocio y las relaciones entre datos mediante el Análisis Exploratorio de Datos.</a:t>
            </a: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3429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UcParenR"/>
            </a:pPr>
            <a:r>
              <a:rPr lang="es-ES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Identificar la calificación crediticia (</a:t>
            </a:r>
            <a:r>
              <a:rPr b="1" lang="es-ES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Credit_Score</a:t>
            </a:r>
            <a:r>
              <a:rPr lang="es-ES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), de un cliente y calificarla en base a 2 niveles posibles “Good, Poor”.</a:t>
            </a:r>
            <a:endParaRPr sz="1400">
              <a:solidFill>
                <a:schemeClr val="dk1"/>
              </a:solidFill>
            </a:endParaRPr>
          </a:p>
          <a:p>
            <a:pPr indent="-342900" lvl="0" marL="3429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UcParenR"/>
            </a:pPr>
            <a:r>
              <a:rPr lang="es-ES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Desarrollar una predicción que ayude a la compañía a la toma de decisiones a la hora del otorgamiento de un crédito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83aa018596_2_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0" name="Google Shape;950;g183aa018596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1" name="Google Shape;96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83aa018596_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3" name="Google Shape;973;g183aa01859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2" name="Google Shape;9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" name="Google Shape;35;p31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2941"/>
            </a:srgbClr>
          </a:solidFill>
          <a:ln>
            <a:noFill/>
          </a:ln>
        </p:spPr>
      </p:sp>
      <p:sp>
        <p:nvSpPr>
          <p:cNvPr id="36" name="Google Shape;36;p31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1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31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39;p31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31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1" name="Google Shape;41;p31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2" name="Google Shape;42;p31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43" name="Google Shape;43;p31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3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3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p31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31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31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31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1"/>
          <p:cNvSpPr txBox="1"/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83aa018596_10_28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07" name="Google Shape;407;g183aa018596_10_28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408" name="Google Shape;408;g183aa018596_10_28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183aa018596_10_28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183aa018596_10_28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g183aa018596_10_28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12" name="Google Shape;412;g183aa018596_10_28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13" name="Google Shape;413;g183aa018596_10_28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14" name="Google Shape;414;g183aa018596_10_28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415" name="Google Shape;415;g183aa018596_10_28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16" name="Google Shape;416;g183aa018596_10_2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g183aa018596_10_2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g183aa018596_10_2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g183aa018596_10_2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g183aa018596_10_2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g183aa018596_10_2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g183aa018596_10_2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g183aa018596_10_2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g183aa018596_10_2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g183aa018596_10_2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g183aa018596_10_2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g183aa018596_10_2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g183aa018596_10_2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g183aa018596_10_2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g183aa018596_10_2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g183aa018596_10_2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g183aa018596_10_2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g183aa018596_10_2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g183aa018596_10_2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g183aa018596_10_2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g183aa018596_10_2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g183aa018596_10_2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g183aa018596_10_2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g183aa018596_10_2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183aa018596_10_2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1" name="Google Shape;441;g183aa018596_10_28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g183aa018596_10_28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g183aa018596_10_28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g183aa018596_10_28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183aa018596_10_28"/>
          <p:cNvSpPr txBox="1"/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83aa018596_10_69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48" name="Google Shape;448;g183aa018596_10_69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449" name="Google Shape;449;g183aa018596_10_69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g183aa018596_10_69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183aa018596_10_69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2" name="Google Shape;452;g183aa018596_10_69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453" name="Google Shape;453;g183aa018596_10_69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54" name="Google Shape;454;g183aa018596_10_69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55" name="Google Shape;455;g183aa018596_10_69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456" name="Google Shape;456;g183aa018596_10_69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457" name="Google Shape;457;g183aa018596_10_69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g183aa018596_10_69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g183aa018596_10_69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g183aa018596_10_69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g183aa018596_10_69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g183aa018596_10_69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g183aa018596_10_6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g183aa018596_10_6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g183aa018596_10_69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g183aa018596_10_69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g183aa018596_10_69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g183aa018596_10_69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g183aa018596_10_69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g183aa018596_10_69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g183aa018596_10_69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g183aa018596_10_69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g183aa018596_10_6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g183aa018596_10_6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g183aa018596_10_69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g183aa018596_10_69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g183aa018596_10_69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g183aa018596_10_69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g183aa018596_10_69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g183aa018596_10_69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g183aa018596_10_69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2" name="Google Shape;482;g183aa018596_10_69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183aa018596_10_69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183aa018596_10_69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g183aa018596_10_69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g183aa018596_10_69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87" name="Google Shape;487;g183aa018596_10_69"/>
          <p:cNvSpPr txBox="1"/>
          <p:nvPr>
            <p:ph idx="1" type="body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88" name="Google Shape;488;g183aa018596_10_69"/>
          <p:cNvSpPr txBox="1"/>
          <p:nvPr>
            <p:ph idx="2" type="body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89" name="Google Shape;489;g183aa018596_10_6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83aa018596_10_113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492" name="Google Shape;492;g183aa018596_10_113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493" name="Google Shape;493;g183aa018596_10_113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g183aa018596_10_113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g183aa018596_10_113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6" name="Google Shape;496;g183aa018596_10_113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497" name="Google Shape;497;g183aa018596_10_113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98" name="Google Shape;498;g183aa018596_10_113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499" name="Google Shape;499;g183aa018596_10_113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500" name="Google Shape;500;g183aa018596_10_113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501" name="Google Shape;501;g183aa018596_10_11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g183aa018596_10_11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g183aa018596_10_11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g183aa018596_10_11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g183aa018596_10_11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g183aa018596_10_11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g183aa018596_10_11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g183aa018596_10_11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g183aa018596_10_11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g183aa018596_10_11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g183aa018596_10_11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g183aa018596_10_11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g183aa018596_10_11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g183aa018596_10_11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g183aa018596_10_11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g183aa018596_10_11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g183aa018596_10_11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g183aa018596_10_11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g183aa018596_10_11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g183aa018596_10_11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g183aa018596_10_11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g183aa018596_10_11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g183aa018596_10_11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g183aa018596_10_11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g183aa018596_10_11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6" name="Google Shape;526;g183aa018596_10_113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g183aa018596_10_113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g183aa018596_10_113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g183aa018596_10_113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g183aa018596_10_11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83aa018596_10_154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533" name="Google Shape;533;g183aa018596_10_154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534" name="Google Shape;534;g183aa018596_10_154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183aa018596_10_154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g183aa018596_10_154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7" name="Google Shape;537;g183aa018596_10_154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538" name="Google Shape;538;g183aa018596_10_154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39" name="Google Shape;539;g183aa018596_10_154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40" name="Google Shape;540;g183aa018596_10_154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541" name="Google Shape;541;g183aa018596_10_154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542" name="Google Shape;542;g183aa018596_10_15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g183aa018596_10_15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g183aa018596_10_15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g183aa018596_10_15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g183aa018596_10_15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g183aa018596_10_15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g183aa018596_10_15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g183aa018596_10_15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g183aa018596_10_15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g183aa018596_10_15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g183aa018596_10_15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g183aa018596_10_15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g183aa018596_10_15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g183aa018596_10_15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g183aa018596_10_15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g183aa018596_10_15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g183aa018596_10_15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g183aa018596_10_15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g183aa018596_10_15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g183aa018596_10_15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g183aa018596_10_15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g183aa018596_10_15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g183aa018596_10_15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g183aa018596_10_15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g183aa018596_10_15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7" name="Google Shape;567;g183aa018596_10_154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183aa018596_10_154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183aa018596_10_154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183aa018596_10_154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g183aa018596_10_154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2" name="Google Shape;572;g183aa018596_10_154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3" name="Google Shape;573;g183aa018596_10_15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83aa018596_10_197"/>
          <p:cNvSpPr txBox="1"/>
          <p:nvPr>
            <p:ph idx="1" type="body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◉"/>
              <a:defRPr i="1" sz="3000"/>
            </a:lvl1pPr>
            <a:lvl2pPr indent="-4191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◉"/>
              <a:defRPr i="1" sz="3000"/>
            </a:lvl2pPr>
            <a:lvl3pPr indent="-4191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3pPr>
            <a:lvl4pPr indent="-4191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4pPr>
            <a:lvl5pPr indent="-4191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5pPr>
            <a:lvl6pPr indent="-4191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6pPr>
            <a:lvl7pPr indent="-4191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7pPr>
            <a:lvl8pPr indent="-4191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8pPr>
            <a:lvl9pPr indent="-4191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9pPr>
          </a:lstStyle>
          <a:p/>
        </p:txBody>
      </p:sp>
      <p:sp>
        <p:nvSpPr>
          <p:cNvPr id="576" name="Google Shape;576;g183aa018596_10_197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s-ES" sz="9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9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g183aa018596_10_197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578" name="Google Shape;578;g183aa018596_10_197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579" name="Google Shape;579;g183aa018596_10_19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g183aa018596_10_19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g183aa018596_10_19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2" name="Google Shape;582;g183aa018596_10_19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583" name="Google Shape;583;g183aa018596_10_197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84" name="Google Shape;584;g183aa018596_10_197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585" name="Google Shape;585;g183aa018596_10_197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586" name="Google Shape;586;g183aa018596_10_197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587" name="Google Shape;587;g183aa018596_10_19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g183aa018596_10_19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g183aa018596_10_19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g183aa018596_10_19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g183aa018596_10_19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g183aa018596_10_19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g183aa018596_10_19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g183aa018596_10_19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g183aa018596_10_19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g183aa018596_10_19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g183aa018596_10_19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g183aa018596_10_19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g183aa018596_10_19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g183aa018596_10_19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g183aa018596_10_19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g183aa018596_10_19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g183aa018596_10_19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g183aa018596_10_19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g183aa018596_10_19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g183aa018596_10_19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g183aa018596_10_19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g183aa018596_10_19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g183aa018596_10_19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g183aa018596_10_19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g183aa018596_10_19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2" name="Google Shape;612;g183aa018596_10_19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g183aa018596_10_19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g183aa018596_10_19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g183aa018596_10_19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g183aa018596_10_19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83aa018596_10_240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619" name="Google Shape;619;g183aa018596_10_240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620" name="Google Shape;620;g183aa018596_10_24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g183aa018596_10_24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g183aa018596_10_24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3" name="Google Shape;623;g183aa018596_10_24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624" name="Google Shape;624;g183aa018596_10_240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25" name="Google Shape;625;g183aa018596_10_240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26" name="Google Shape;626;g183aa018596_10_240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627" name="Google Shape;627;g183aa018596_10_240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628" name="Google Shape;628;g183aa018596_10_24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g183aa018596_10_24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g183aa018596_10_24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g183aa018596_10_24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g183aa018596_10_24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g183aa018596_10_24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g183aa018596_10_24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g183aa018596_10_24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g183aa018596_10_24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g183aa018596_10_24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g183aa018596_10_24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183aa018596_10_24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g183aa018596_10_24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g183aa018596_10_24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g183aa018596_10_24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g183aa018596_10_24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g183aa018596_10_24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g183aa018596_10_24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g183aa018596_10_24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g183aa018596_10_24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g183aa018596_10_24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g183aa018596_10_24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g183aa018596_10_24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g183aa018596_10_24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g183aa018596_10_24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3" name="Google Shape;653;g183aa018596_10_24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183aa018596_10_24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g183aa018596_10_24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g183aa018596_10_24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g183aa018596_10_240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58" name="Google Shape;658;g183aa018596_10_240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59" name="Google Shape;659;g183aa018596_10_24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83aa018596_10_283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662" name="Google Shape;662;g183aa018596_10_283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663" name="Google Shape;663;g183aa018596_10_283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g183aa018596_10_283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g183aa018596_10_283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6" name="Google Shape;666;g183aa018596_10_283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667" name="Google Shape;667;g183aa018596_10_283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68" name="Google Shape;668;g183aa018596_10_283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669" name="Google Shape;669;g183aa018596_10_283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670" name="Google Shape;670;g183aa018596_10_283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671" name="Google Shape;671;g183aa018596_10_28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g183aa018596_10_28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g183aa018596_10_28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g183aa018596_10_28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g183aa018596_10_28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g183aa018596_10_28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g183aa018596_10_28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g183aa018596_10_28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g183aa018596_10_28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g183aa018596_10_28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g183aa018596_10_28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g183aa018596_10_28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g183aa018596_10_28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g183aa018596_10_28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g183aa018596_10_28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g183aa018596_10_28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g183aa018596_10_28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g183aa018596_10_28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g183aa018596_10_28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g183aa018596_10_28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g183aa018596_10_28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g183aa018596_10_28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g183aa018596_10_28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g183aa018596_10_28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g183aa018596_10_28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6" name="Google Shape;696;g183aa018596_10_283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g183aa018596_10_283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g183aa018596_10_283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g183aa018596_10_283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g183aa018596_10_283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01" name="Google Shape;701;g183aa018596_10_283"/>
          <p:cNvSpPr txBox="1"/>
          <p:nvPr>
            <p:ph idx="1" type="body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02" name="Google Shape;702;g183aa018596_10_283"/>
          <p:cNvSpPr txBox="1"/>
          <p:nvPr>
            <p:ph idx="2" type="body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03" name="Google Shape;703;g183aa018596_10_283"/>
          <p:cNvSpPr txBox="1"/>
          <p:nvPr>
            <p:ph idx="3" type="body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04" name="Google Shape;704;g183aa018596_10_28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83aa018596_10_32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83aa018596_10_330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09" name="Google Shape;709;g183aa018596_10_330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710" name="Google Shape;710;g183aa018596_10_33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g183aa018596_10_33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g183aa018596_10_33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3" name="Google Shape;713;g183aa018596_10_33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714" name="Google Shape;714;g183aa018596_10_330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15" name="Google Shape;715;g183aa018596_10_330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16" name="Google Shape;716;g183aa018596_10_330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717" name="Google Shape;717;g183aa018596_10_330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718" name="Google Shape;718;g183aa018596_10_33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g183aa018596_10_33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g183aa018596_10_33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g183aa018596_10_33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g183aa018596_10_33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g183aa018596_10_33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g183aa018596_10_33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g183aa018596_10_33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g183aa018596_10_33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g183aa018596_10_33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183aa018596_10_33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g183aa018596_10_33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g183aa018596_10_33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g183aa018596_10_33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g183aa018596_10_33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g183aa018596_10_33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g183aa018596_10_33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g183aa018596_10_33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g183aa018596_10_33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g183aa018596_10_33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g183aa018596_10_33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g183aa018596_10_33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g183aa018596_10_33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g183aa018596_10_33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g183aa018596_10_33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3" name="Google Shape;743;g183aa018596_10_33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g183aa018596_10_33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g183aa018596_10_33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g183aa018596_10_33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g183aa018596_10_330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748" name="Google Shape;748;g183aa018596_10_33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ll graph">
  <p:cSld name="BLANK_2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83aa018596_10_372"/>
          <p:cNvSpPr/>
          <p:nvPr/>
        </p:nvSpPr>
        <p:spPr>
          <a:xfrm>
            <a:off x="-20075" y="636775"/>
            <a:ext cx="9203950" cy="4550900"/>
          </a:xfrm>
          <a:custGeom>
            <a:rect b="b" l="l" r="r" t="t"/>
            <a:pathLst>
              <a:path extrusionOk="0" h="182036" w="368158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51" name="Google Shape;751;g183aa018596_10_372"/>
          <p:cNvSpPr/>
          <p:nvPr/>
        </p:nvSpPr>
        <p:spPr>
          <a:xfrm>
            <a:off x="-33475" y="768100"/>
            <a:ext cx="9210650" cy="4406200"/>
          </a:xfrm>
          <a:custGeom>
            <a:rect b="b" l="l" r="r" t="t"/>
            <a:pathLst>
              <a:path extrusionOk="0" h="176248" w="368426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752" name="Google Shape;752;g183aa018596_10_372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g183aa018596_10_372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g183aa018596_10_372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5" name="Google Shape;755;g183aa018596_10_372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756" name="Google Shape;756;g183aa018596_10_372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57" name="Google Shape;757;g183aa018596_10_372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58" name="Google Shape;758;g183aa018596_10_372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759" name="Google Shape;759;g183aa018596_10_372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760" name="Google Shape;760;g183aa018596_10_37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183aa018596_10_37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g183aa018596_10_37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g183aa018596_10_37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183aa018596_10_37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g183aa018596_10_37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183aa018596_10_37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183aa018596_10_37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g183aa018596_10_37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g183aa018596_10_37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g183aa018596_10_37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g183aa018596_10_37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g183aa018596_10_37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g183aa018596_10_37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g183aa018596_10_37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g183aa018596_10_37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g183aa018596_10_37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g183aa018596_10_37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g183aa018596_10_37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g183aa018596_10_37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g183aa018596_10_37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g183aa018596_10_37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g183aa018596_10_37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g183aa018596_10_37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183aa018596_10_37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5" name="Google Shape;785;g183aa018596_10_372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g183aa018596_10_372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g183aa018596_10_372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g183aa018596_10_372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g183aa018596_10_37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" name="Google Shape;76;p32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2941"/>
            </a:srgbClr>
          </a:solidFill>
          <a:ln>
            <a:noFill/>
          </a:ln>
        </p:spPr>
      </p:sp>
      <p:sp>
        <p:nvSpPr>
          <p:cNvPr id="77" name="Google Shape;77;p32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32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2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32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81" name="Google Shape;81;p32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82" name="Google Shape;82;p32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83" name="Google Shape;83;p32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84" name="Google Shape;84;p32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85" name="Google Shape;85;p3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32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2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2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2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83aa018596_10_413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92" name="Google Shape;792;g183aa018596_10_413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793" name="Google Shape;793;g183aa018596_10_413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g183aa018596_10_413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g183aa018596_10_413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6" name="Google Shape;796;g183aa018596_10_413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797" name="Google Shape;797;g183aa018596_10_413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98" name="Google Shape;798;g183aa018596_10_413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99" name="Google Shape;799;g183aa018596_10_413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800" name="Google Shape;800;g183aa018596_10_413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801" name="Google Shape;801;g183aa018596_10_41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g183aa018596_10_41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g183aa018596_10_41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g183aa018596_10_41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g183aa018596_10_41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g183aa018596_10_41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g183aa018596_10_41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g183aa018596_10_41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g183aa018596_10_41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g183aa018596_10_41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g183aa018596_10_41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g183aa018596_10_41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g183aa018596_10_41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g183aa018596_10_41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g183aa018596_10_41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g183aa018596_10_41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g183aa018596_10_41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g183aa018596_10_41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g183aa018596_10_41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g183aa018596_10_41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g183aa018596_10_41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g183aa018596_10_41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g183aa018596_10_41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g183aa018596_10_41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g183aa018596_10_41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6" name="Google Shape;826;g183aa018596_10_413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g183aa018596_10_413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g183aa018596_10_413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g183aa018596_10_413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g183aa018596_10_413"/>
          <p:cNvSpPr txBox="1"/>
          <p:nvPr>
            <p:ph idx="1" type="body"/>
          </p:nvPr>
        </p:nvSpPr>
        <p:spPr>
          <a:xfrm>
            <a:off x="457200" y="3852828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</a:lstStyle>
          <a:p/>
        </p:txBody>
      </p:sp>
      <p:sp>
        <p:nvSpPr>
          <p:cNvPr id="831" name="Google Shape;831;g183aa018596_10_41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3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17" name="Google Shape;117;p33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2941"/>
            </a:srgbClr>
          </a:solidFill>
          <a:ln>
            <a:noFill/>
          </a:ln>
        </p:spPr>
      </p:sp>
      <p:sp>
        <p:nvSpPr>
          <p:cNvPr id="118" name="Google Shape;118;p33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3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33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" name="Google Shape;121;p33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22" name="Google Shape;122;p33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23" name="Google Shape;123;p33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24" name="Google Shape;124;p33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125" name="Google Shape;125;p33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26" name="Google Shape;126;p3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3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1" name="Google Shape;151;p33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3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3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3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3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56" name="Google Shape;156;p33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7" name="Google Shape;157;p3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60" name="Google Shape;160;p34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2941"/>
            </a:srgbClr>
          </a:solidFill>
          <a:ln>
            <a:noFill/>
          </a:ln>
        </p:spPr>
      </p:sp>
      <p:sp>
        <p:nvSpPr>
          <p:cNvPr id="161" name="Google Shape;161;p34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4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4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" name="Google Shape;164;p34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65" name="Google Shape;165;p34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66" name="Google Shape;166;p34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67" name="Google Shape;167;p34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168" name="Google Shape;168;p34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69" name="Google Shape;169;p3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34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4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4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34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4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0" name="Google Shape;200;p34"/>
          <p:cNvSpPr txBox="1"/>
          <p:nvPr>
            <p:ph idx="2" type="body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01" name="Google Shape;201;p3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/>
          <p:nvPr/>
        </p:nvSpPr>
        <p:spPr>
          <a:xfrm>
            <a:off x="-26775" y="2008375"/>
            <a:ext cx="9210650" cy="3172625"/>
          </a:xfrm>
          <a:custGeom>
            <a:rect b="b" l="l" r="r" t="t"/>
            <a:pathLst>
              <a:path extrusionOk="0" h="126905" w="368426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04" name="Google Shape;204;p35"/>
          <p:cNvSpPr/>
          <p:nvPr/>
        </p:nvSpPr>
        <p:spPr>
          <a:xfrm>
            <a:off x="-26775" y="2139700"/>
            <a:ext cx="9210650" cy="3041300"/>
          </a:xfrm>
          <a:custGeom>
            <a:rect b="b" l="l" r="r" t="t"/>
            <a:pathLst>
              <a:path extrusionOk="0" h="121652" w="368426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2941"/>
            </a:srgbClr>
          </a:solidFill>
          <a:ln>
            <a:noFill/>
          </a:ln>
        </p:spPr>
      </p:sp>
      <p:sp>
        <p:nvSpPr>
          <p:cNvPr id="205" name="Google Shape;205;p35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5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5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8" name="Google Shape;208;p35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209" name="Google Shape;209;p35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10" name="Google Shape;210;p35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11" name="Google Shape;211;p35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3C78D8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212" name="Google Shape;212;p35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213" name="Google Shape;213;p3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35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5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5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5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5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3" name="Google Shape;243;p35"/>
          <p:cNvSpPr txBox="1"/>
          <p:nvPr>
            <p:ph idx="1" type="subTitle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4" name="Google Shape;244;p3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idx="1" type="body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◉"/>
              <a:defRPr i="1" sz="3000"/>
            </a:lvl1pPr>
            <a:lvl2pPr indent="-4191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◉"/>
              <a:defRPr i="1" sz="3000"/>
            </a:lvl2pPr>
            <a:lvl3pPr indent="-4191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3pPr>
            <a:lvl4pPr indent="-4191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4pPr>
            <a:lvl5pPr indent="-4191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5pPr>
            <a:lvl6pPr indent="-4191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6pPr>
            <a:lvl7pPr indent="-4191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i="1" sz="3000"/>
            </a:lvl7pPr>
            <a:lvl8pPr indent="-4191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i="1" sz="3000"/>
            </a:lvl8pPr>
            <a:lvl9pPr indent="-4191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i="1" sz="3000"/>
            </a:lvl9pPr>
          </a:lstStyle>
          <a:p/>
        </p:txBody>
      </p:sp>
      <p:sp>
        <p:nvSpPr>
          <p:cNvPr id="247" name="Google Shape;247;p36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s-ES" sz="9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96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6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49" name="Google Shape;249;p36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2941"/>
            </a:srgbClr>
          </a:solidFill>
          <a:ln>
            <a:noFill/>
          </a:ln>
        </p:spPr>
      </p:sp>
      <p:sp>
        <p:nvSpPr>
          <p:cNvPr id="250" name="Google Shape;250;p3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" name="Google Shape;253;p3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54" name="Google Shape;254;p36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55" name="Google Shape;255;p36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56" name="Google Shape;256;p36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257" name="Google Shape;257;p36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58" name="Google Shape;258;p3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3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90" name="Google Shape;290;p37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2941"/>
            </a:srgbClr>
          </a:solidFill>
          <a:ln>
            <a:noFill/>
          </a:ln>
        </p:spPr>
      </p:sp>
      <p:sp>
        <p:nvSpPr>
          <p:cNvPr id="291" name="Google Shape;291;p37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7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7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37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5" name="Google Shape;295;p37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96" name="Google Shape;296;p37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297" name="Google Shape;297;p37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298" name="Google Shape;298;p37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99" name="Google Shape;299;p3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4" name="Google Shape;324;p37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7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7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7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7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29" name="Google Shape;329;p37"/>
          <p:cNvSpPr txBox="1"/>
          <p:nvPr>
            <p:ph idx="1" type="body"/>
          </p:nvPr>
        </p:nvSpPr>
        <p:spPr>
          <a:xfrm>
            <a:off x="705900" y="1626600"/>
            <a:ext cx="24717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0" name="Google Shape;330;p37"/>
          <p:cNvSpPr txBox="1"/>
          <p:nvPr>
            <p:ph idx="2" type="body"/>
          </p:nvPr>
        </p:nvSpPr>
        <p:spPr>
          <a:xfrm>
            <a:off x="3304125" y="1626600"/>
            <a:ext cx="24717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1" name="Google Shape;331;p37"/>
          <p:cNvSpPr txBox="1"/>
          <p:nvPr>
            <p:ph idx="3" type="body"/>
          </p:nvPr>
        </p:nvSpPr>
        <p:spPr>
          <a:xfrm>
            <a:off x="5902350" y="1626600"/>
            <a:ext cx="2471700" cy="2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indent="-3302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2" name="Google Shape;332;p3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83aa018596_1_468"/>
          <p:cNvSpPr/>
          <p:nvPr/>
        </p:nvSpPr>
        <p:spPr>
          <a:xfrm>
            <a:off x="-28575" y="4446775"/>
            <a:ext cx="9191625" cy="712478"/>
          </a:xfrm>
          <a:custGeom>
            <a:rect b="b" l="l" r="r" t="t"/>
            <a:pathLst>
              <a:path extrusionOk="0" h="41339" w="367665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35" name="Google Shape;335;g183aa018596_1_468"/>
          <p:cNvSpPr/>
          <p:nvPr/>
        </p:nvSpPr>
        <p:spPr>
          <a:xfrm>
            <a:off x="-28575" y="4578111"/>
            <a:ext cx="9191625" cy="584439"/>
          </a:xfrm>
          <a:custGeom>
            <a:rect b="b" l="l" r="r" t="t"/>
            <a:pathLst>
              <a:path extrusionOk="0" h="33910" w="367665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0"/>
            </a:srgbClr>
          </a:solidFill>
          <a:ln>
            <a:noFill/>
          </a:ln>
        </p:spPr>
      </p:sp>
      <p:sp>
        <p:nvSpPr>
          <p:cNvPr id="336" name="Google Shape;336;g183aa018596_1_46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183aa018596_1_46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183aa018596_1_46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fmla="val 10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9" name="Google Shape;339;g183aa018596_1_46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40" name="Google Shape;340;g183aa018596_1_468"/>
            <p:cNvSpPr/>
            <p:nvPr/>
          </p:nvSpPr>
          <p:spPr>
            <a:xfrm>
              <a:off x="-9525" y="4581525"/>
              <a:ext cx="4205300" cy="476250"/>
            </a:xfrm>
            <a:custGeom>
              <a:rect b="b" l="l" r="r" t="t"/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1" name="Google Shape;341;g183aa018596_1_468"/>
            <p:cNvSpPr/>
            <p:nvPr/>
          </p:nvSpPr>
          <p:spPr>
            <a:xfrm>
              <a:off x="4195775" y="4462475"/>
              <a:ext cx="3424225" cy="590550"/>
            </a:xfrm>
            <a:custGeom>
              <a:rect b="b" l="l" r="r" t="t"/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2" name="Google Shape;342;g183aa018596_1_468"/>
            <p:cNvSpPr/>
            <p:nvPr/>
          </p:nvSpPr>
          <p:spPr>
            <a:xfrm>
              <a:off x="7624775" y="4472000"/>
              <a:ext cx="1533525" cy="414325"/>
            </a:xfrm>
            <a:custGeom>
              <a:rect b="b" l="l" r="r" t="t"/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343" name="Google Shape;343;g183aa018596_1_468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44" name="Google Shape;344;g183aa018596_1_46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g183aa018596_1_46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g183aa018596_1_46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g183aa018596_1_46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g183aa018596_1_46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g183aa018596_1_46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g183aa018596_1_46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g183aa018596_1_46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g183aa018596_1_46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g183aa018596_1_46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g183aa018596_1_46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g183aa018596_1_46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g183aa018596_1_46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g183aa018596_1_46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g183aa018596_1_46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g183aa018596_1_46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183aa018596_1_46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g183aa018596_1_46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g183aa018596_1_46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g183aa018596_1_46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g183aa018596_1_46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183aa018596_1_46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183aa018596_1_46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183aa018596_1_46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g183aa018596_1_46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g183aa018596_1_46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183aa018596_1_46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183aa018596_1_46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183aa018596_1_46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fmla="val 100000" name="adj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g183aa018596_1_468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74" name="Google Shape;374;g183aa018596_1_46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83aa018596_1_265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30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30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30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" name="Google Shape;9;p30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" name="Google Shape;10;p30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" name="Google Shape;11;p30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" name="Google Shape;12;p30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" name="Google Shape;13;p30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30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" name="Google Shape;15;p30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" name="Google Shape;16;p30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30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" name="Google Shape;18;p30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9" name="Google Shape;19;p30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0" name="Google Shape;20;p30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p30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2" name="Google Shape;22;p30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3" name="Google Shape;23;p30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4" name="Google Shape;24;p30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30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30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7" name="Google Shape;27;p30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8" name="Google Shape;28;p30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30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30" name="Google Shape;30;p30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1" name="Google Shape;31;p30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2" name="Google Shape;32;p3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g183aa018596_10_0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379" name="Google Shape;379;g183aa018596_10_0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0" name="Google Shape;380;g183aa018596_10_0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1" name="Google Shape;381;g183aa018596_10_0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2" name="Google Shape;382;g183aa018596_10_0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3" name="Google Shape;383;g183aa018596_10_0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4" name="Google Shape;384;g183aa018596_10_0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5" name="Google Shape;385;g183aa018596_10_0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6" name="Google Shape;386;g183aa018596_10_0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7" name="Google Shape;387;g183aa018596_10_0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8" name="Google Shape;388;g183aa018596_10_0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9" name="Google Shape;389;g183aa018596_10_0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0" name="Google Shape;390;g183aa018596_10_0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91" name="Google Shape;391;g183aa018596_10_0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92" name="Google Shape;392;g183aa018596_10_0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93" name="Google Shape;393;g183aa018596_10_0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94" name="Google Shape;394;g183aa018596_10_0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95" name="Google Shape;395;g183aa018596_10_0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96" name="Google Shape;396;g183aa018596_10_0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97" name="Google Shape;397;g183aa018596_10_0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98" name="Google Shape;398;g183aa018596_10_0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99" name="Google Shape;399;g183aa018596_10_0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00" name="Google Shape;400;g183aa018596_10_0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01" name="Google Shape;401;g183aa018596_10_0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cap="flat" cmpd="sng" w="9525">
              <a:solidFill>
                <a:srgbClr val="F3F3F3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402" name="Google Shape;402;g183aa018596_10_0"/>
          <p:cNvSpPr txBox="1"/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  <a:defRPr b="1" i="0" sz="2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03" name="Google Shape;403;g183aa018596_10_0"/>
          <p:cNvSpPr txBox="1"/>
          <p:nvPr>
            <p:ph idx="1" type="body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Char char="◉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◉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b="0" i="0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04" name="Google Shape;404;g183aa018596_10_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Relationship Id="rId6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8.jpg"/><Relationship Id="rId9" Type="http://schemas.openxmlformats.org/officeDocument/2006/relationships/image" Target="../media/image14.jpg"/><Relationship Id="rId5" Type="http://schemas.openxmlformats.org/officeDocument/2006/relationships/hyperlink" Target="https://www.linkedin.com/in/mlromero13/" TargetMode="External"/><Relationship Id="rId6" Type="http://schemas.openxmlformats.org/officeDocument/2006/relationships/hyperlink" Target="https://www.linkedin.com/in/raulgarciamx/" TargetMode="External"/><Relationship Id="rId7" Type="http://schemas.openxmlformats.org/officeDocument/2006/relationships/image" Target="../media/image6.jpg"/><Relationship Id="rId8" Type="http://schemas.openxmlformats.org/officeDocument/2006/relationships/hyperlink" Target="https://www.linkedin.com/in/hidalgo-rodrigo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8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10" Type="http://schemas.openxmlformats.org/officeDocument/2006/relationships/image" Target="../media/image11.png"/><Relationship Id="rId9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10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6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"/>
          <p:cNvSpPr txBox="1"/>
          <p:nvPr>
            <p:ph type="ctrTitle"/>
          </p:nvPr>
        </p:nvSpPr>
        <p:spPr>
          <a:xfrm>
            <a:off x="217942" y="508738"/>
            <a:ext cx="8708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ES">
                <a:solidFill>
                  <a:schemeClr val="accent5"/>
                </a:solidFill>
              </a:rPr>
              <a:t>TRABAJO FINAL 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descr="BBVA| BBVA Préstamo" id="837" name="Google Shape;837;p1"/>
          <p:cNvPicPr preferRelativeResize="0"/>
          <p:nvPr/>
        </p:nvPicPr>
        <p:blipFill rotWithShape="1">
          <a:blip r:embed="rId3">
            <a:alphaModFix/>
          </a:blip>
          <a:srcRect b="26094" l="5483" r="4442" t="22780"/>
          <a:stretch/>
        </p:blipFill>
        <p:spPr>
          <a:xfrm>
            <a:off x="182969" y="4458101"/>
            <a:ext cx="1866900" cy="49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5937" y="3895500"/>
            <a:ext cx="2178051" cy="10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5525" y="565276"/>
            <a:ext cx="1046737" cy="1046737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1"/>
          <p:cNvSpPr txBox="1"/>
          <p:nvPr>
            <p:ph idx="4294967295" type="title"/>
          </p:nvPr>
        </p:nvSpPr>
        <p:spPr>
          <a:xfrm>
            <a:off x="3021775" y="4201613"/>
            <a:ext cx="69966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>
                <a:solidFill>
                  <a:schemeClr val="lt1"/>
                </a:solidFill>
              </a:rPr>
              <a:t>Caso de estudio →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183aa018596_2_169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ES"/>
              <a:t>Limpieza y adecuación</a:t>
            </a:r>
            <a:endParaRPr/>
          </a:p>
        </p:txBody>
      </p:sp>
      <p:sp>
        <p:nvSpPr>
          <p:cNvPr id="998" name="Google Shape;998;g183aa018596_2_169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lang="es-ES" sz="120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b="0" i="0" sz="1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g183aa018596_2_16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000" name="Google Shape;1000;g183aa018596_2_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675" y="177664"/>
            <a:ext cx="1504548" cy="757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BVA| BBVA Préstamo" id="1001" name="Google Shape;1001;g183aa018596_2_169"/>
          <p:cNvPicPr preferRelativeResize="0"/>
          <p:nvPr/>
        </p:nvPicPr>
        <p:blipFill rotWithShape="1">
          <a:blip r:embed="rId4">
            <a:alphaModFix/>
          </a:blip>
          <a:srcRect b="26094" l="5485" r="4440" t="22781"/>
          <a:stretch/>
        </p:blipFill>
        <p:spPr>
          <a:xfrm>
            <a:off x="6964225" y="430135"/>
            <a:ext cx="1866900" cy="49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g183aa018596_2_1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67635" y="89434"/>
            <a:ext cx="873297" cy="873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183aa018596_2_423"/>
          <p:cNvSpPr txBox="1"/>
          <p:nvPr>
            <p:ph idx="4294967295" type="ctrTitle"/>
          </p:nvPr>
        </p:nvSpPr>
        <p:spPr>
          <a:xfrm>
            <a:off x="599577" y="19394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</a:pPr>
            <a:r>
              <a:rPr b="1" i="0" lang="es-ES" sz="48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Corrección de Datos</a:t>
            </a:r>
            <a:endParaRPr b="1" i="0" sz="4800" u="none" cap="none" strike="noStrike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8" name="Google Shape;1008;g183aa018596_2_423"/>
          <p:cNvSpPr txBox="1"/>
          <p:nvPr>
            <p:ph idx="4294967295" type="subTitle"/>
          </p:nvPr>
        </p:nvSpPr>
        <p:spPr>
          <a:xfrm>
            <a:off x="310384" y="1265257"/>
            <a:ext cx="83508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Mediante un iterador del tipo 'for', chequaremos las cantidades, tipo, nulls y valores únicos de cada variable. </a:t>
            </a:r>
            <a:endParaRPr b="0" i="0" sz="2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También se definen funciones globales que permiten eliminar caracteres especiales que influyen al momento de realizar un modelo analítico de datos</a:t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09" name="Google Shape;1009;g183aa018596_2_42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010" name="Google Shape;1010;g183aa018596_2_4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4698" y="2571750"/>
            <a:ext cx="4906428" cy="1896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g183aa018596_2_4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577" y="2990663"/>
            <a:ext cx="3155070" cy="887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83aa018596_2_431"/>
          <p:cNvSpPr txBox="1"/>
          <p:nvPr>
            <p:ph type="title"/>
          </p:nvPr>
        </p:nvSpPr>
        <p:spPr>
          <a:xfrm>
            <a:off x="949761" y="52350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/>
              <a:t>CORRECCIÓN DE DATOS</a:t>
            </a:r>
            <a:endParaRPr/>
          </a:p>
        </p:txBody>
      </p:sp>
      <p:sp>
        <p:nvSpPr>
          <p:cNvPr id="1017" name="Google Shape;1017;g183aa018596_2_43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018" name="Google Shape;1018;g183aa018596_2_431"/>
          <p:cNvSpPr txBox="1"/>
          <p:nvPr/>
        </p:nvSpPr>
        <p:spPr>
          <a:xfrm>
            <a:off x="480339" y="768150"/>
            <a:ext cx="83508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Luego de realizar algunas verificaciones y adecuaciones de los datos, se pueden apreciar los resultados del antes y después. Algunos ejemplos</a:t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19" name="Google Shape;1019;g183aa018596_2_4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918" y="1707592"/>
            <a:ext cx="3437900" cy="2963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g183aa018596_2_4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7184" y="1596293"/>
            <a:ext cx="3062287" cy="3021547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g183aa018596_2_431"/>
          <p:cNvSpPr txBox="1"/>
          <p:nvPr/>
        </p:nvSpPr>
        <p:spPr>
          <a:xfrm>
            <a:off x="3785576" y="2666355"/>
            <a:ext cx="1572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VARIABLE “AGE”</a:t>
            </a:r>
            <a:endParaRPr b="0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83aa018596_2_440"/>
          <p:cNvSpPr txBox="1"/>
          <p:nvPr>
            <p:ph type="title"/>
          </p:nvPr>
        </p:nvSpPr>
        <p:spPr>
          <a:xfrm>
            <a:off x="949761" y="52350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/>
              <a:t>CORRECCIÓN DE DATOS</a:t>
            </a:r>
            <a:endParaRPr/>
          </a:p>
        </p:txBody>
      </p:sp>
      <p:sp>
        <p:nvSpPr>
          <p:cNvPr id="1027" name="Google Shape;1027;g183aa018596_2_44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028" name="Google Shape;1028;g183aa018596_2_440"/>
          <p:cNvSpPr txBox="1"/>
          <p:nvPr/>
        </p:nvSpPr>
        <p:spPr>
          <a:xfrm>
            <a:off x="480339" y="768150"/>
            <a:ext cx="83508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Luego de realizar algunas verificaciones y adecuaciones de los datos, se pueden apreciar los resultados del antes y después. Algunos ejemplos</a:t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29" name="Google Shape;1029;g183aa018596_2_440"/>
          <p:cNvSpPr txBox="1"/>
          <p:nvPr/>
        </p:nvSpPr>
        <p:spPr>
          <a:xfrm>
            <a:off x="3358455" y="2923887"/>
            <a:ext cx="264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VARIABLE “Monthly_Inhand_Salary”</a:t>
            </a:r>
            <a:endParaRPr b="0" i="0" sz="1400" u="none" cap="none" strike="noStrike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0" name="Google Shape;1030;g183aa018596_2_4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172" y="1461192"/>
            <a:ext cx="3421378" cy="3255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g183aa018596_2_4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1235" y="1577054"/>
            <a:ext cx="3474240" cy="321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16a5f94e5f1_0_0"/>
          <p:cNvSpPr txBox="1"/>
          <p:nvPr>
            <p:ph type="title"/>
          </p:nvPr>
        </p:nvSpPr>
        <p:spPr>
          <a:xfrm>
            <a:off x="949761" y="52350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/>
              <a:t>SUMMARIZATION</a:t>
            </a:r>
            <a:r>
              <a:rPr lang="es-ES"/>
              <a:t> Y SET </a:t>
            </a:r>
            <a:r>
              <a:rPr lang="es-ES"/>
              <a:t>DE DATOS FINAL</a:t>
            </a:r>
            <a:endParaRPr/>
          </a:p>
        </p:txBody>
      </p:sp>
      <p:sp>
        <p:nvSpPr>
          <p:cNvPr id="1037" name="Google Shape;1037;g16a5f94e5f1_0_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038" name="Google Shape;1038;g16a5f94e5f1_0_0"/>
          <p:cNvSpPr txBox="1"/>
          <p:nvPr/>
        </p:nvSpPr>
        <p:spPr>
          <a:xfrm>
            <a:off x="53650" y="768150"/>
            <a:ext cx="9051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Luego de </a:t>
            </a:r>
            <a:r>
              <a:rPr lang="es-ES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trabajar la limpieza y entendimiento de variables, se realizó una sumarización del ser pasando de un len de 100.000 filas a un len de 12.500 filas donde cada cliente aparece solo una vez.</a:t>
            </a:r>
            <a:endParaRPr sz="16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</a:pPr>
            <a:r>
              <a:rPr lang="es-ES"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algunas de las funciones de sumarización fueron la moda y la median a de las variables según correspondía por su naturaleza</a:t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39" name="Google Shape;1039;g16a5f94e5f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850" y="2450900"/>
            <a:ext cx="1986775" cy="197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g16a5f94e5f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7500" y="2256187"/>
            <a:ext cx="2029312" cy="20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g16a5f94e5f1_0_0"/>
          <p:cNvSpPr txBox="1"/>
          <p:nvPr/>
        </p:nvSpPr>
        <p:spPr>
          <a:xfrm>
            <a:off x="4278925" y="2856775"/>
            <a:ext cx="770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+</a:t>
            </a:r>
            <a:endParaRPr b="1" sz="4800"/>
          </a:p>
        </p:txBody>
      </p:sp>
      <p:sp>
        <p:nvSpPr>
          <p:cNvPr id="1042" name="Google Shape;1042;g16a5f94e5f1_0_0"/>
          <p:cNvSpPr txBox="1"/>
          <p:nvPr/>
        </p:nvSpPr>
        <p:spPr>
          <a:xfrm>
            <a:off x="0" y="1728200"/>
            <a:ext cx="186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15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Numéricas</a:t>
            </a:r>
            <a:r>
              <a:rPr b="1" lang="es-ES" sz="15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 x mediana and  CustomerID</a:t>
            </a:r>
            <a:endParaRPr sz="1000"/>
          </a:p>
        </p:txBody>
      </p:sp>
      <p:sp>
        <p:nvSpPr>
          <p:cNvPr id="1043" name="Google Shape;1043;g16a5f94e5f1_0_0"/>
          <p:cNvSpPr txBox="1"/>
          <p:nvPr/>
        </p:nvSpPr>
        <p:spPr>
          <a:xfrm>
            <a:off x="6765375" y="1719963"/>
            <a:ext cx="2368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1500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Categóricas &amp; Flag xModa y CustomerID</a:t>
            </a:r>
            <a:endParaRPr sz="1000"/>
          </a:p>
        </p:txBody>
      </p:sp>
      <p:pic>
        <p:nvPicPr>
          <p:cNvPr id="1044" name="Google Shape;1044;g16a5f94e5f1_0_0"/>
          <p:cNvPicPr preferRelativeResize="0"/>
          <p:nvPr/>
        </p:nvPicPr>
        <p:blipFill rotWithShape="1">
          <a:blip r:embed="rId4">
            <a:alphaModFix/>
          </a:blip>
          <a:srcRect b="55898" l="0" r="43772" t="0"/>
          <a:stretch/>
        </p:blipFill>
        <p:spPr>
          <a:xfrm>
            <a:off x="4731400" y="2048675"/>
            <a:ext cx="1438125" cy="9234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5" name="Google Shape;1045;g16a5f94e5f1_0_0"/>
          <p:cNvPicPr preferRelativeResize="0"/>
          <p:nvPr/>
        </p:nvPicPr>
        <p:blipFill rotWithShape="1">
          <a:blip r:embed="rId4">
            <a:alphaModFix/>
          </a:blip>
          <a:srcRect b="3124" l="5605" r="11599" t="88598"/>
          <a:stretch/>
        </p:blipFill>
        <p:spPr>
          <a:xfrm>
            <a:off x="2321725" y="3623075"/>
            <a:ext cx="4553376" cy="372674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46" name="Google Shape;1046;g16a5f94e5f1_0_0"/>
          <p:cNvPicPr preferRelativeResize="0"/>
          <p:nvPr/>
        </p:nvPicPr>
        <p:blipFill rotWithShape="1">
          <a:blip r:embed="rId4">
            <a:alphaModFix/>
          </a:blip>
          <a:srcRect b="11285" l="0" r="0" t="44613"/>
          <a:stretch/>
        </p:blipFill>
        <p:spPr>
          <a:xfrm>
            <a:off x="2020262" y="2110038"/>
            <a:ext cx="2557776" cy="9234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83aa018596_2_181"/>
          <p:cNvSpPr txBox="1"/>
          <p:nvPr>
            <p:ph type="ctrTitle"/>
          </p:nvPr>
        </p:nvSpPr>
        <p:spPr>
          <a:xfrm>
            <a:off x="2088375" y="3031150"/>
            <a:ext cx="5435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ES"/>
              <a:t>Algoritmos de Clasificación</a:t>
            </a:r>
            <a:endParaRPr/>
          </a:p>
        </p:txBody>
      </p:sp>
      <p:sp>
        <p:nvSpPr>
          <p:cNvPr id="1052" name="Google Shape;1052;g183aa018596_2_181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lang="es-ES" sz="120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b="0" i="0" sz="1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g183aa018596_2_181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054" name="Google Shape;1054;g183aa018596_2_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675" y="177664"/>
            <a:ext cx="1504548" cy="757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BVA| BBVA Préstamo" id="1055" name="Google Shape;1055;g183aa018596_2_181"/>
          <p:cNvPicPr preferRelativeResize="0"/>
          <p:nvPr/>
        </p:nvPicPr>
        <p:blipFill rotWithShape="1">
          <a:blip r:embed="rId4">
            <a:alphaModFix/>
          </a:blip>
          <a:srcRect b="26094" l="5485" r="4440" t="22781"/>
          <a:stretch/>
        </p:blipFill>
        <p:spPr>
          <a:xfrm>
            <a:off x="6964225" y="430135"/>
            <a:ext cx="1866900" cy="49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g183aa018596_2_1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67635" y="89434"/>
            <a:ext cx="873297" cy="873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183aa018596_2_449"/>
          <p:cNvSpPr txBox="1"/>
          <p:nvPr>
            <p:ph type="title"/>
          </p:nvPr>
        </p:nvSpPr>
        <p:spPr>
          <a:xfrm>
            <a:off x="949761" y="52350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/>
              <a:t>CORRELACIONES</a:t>
            </a:r>
            <a:endParaRPr/>
          </a:p>
        </p:txBody>
      </p:sp>
      <p:sp>
        <p:nvSpPr>
          <p:cNvPr id="1062" name="Google Shape;1062;g183aa018596_2_449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063" name="Google Shape;1063;g183aa018596_2_449"/>
          <p:cNvSpPr txBox="1"/>
          <p:nvPr/>
        </p:nvSpPr>
        <p:spPr>
          <a:xfrm>
            <a:off x="396607" y="492074"/>
            <a:ext cx="83508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 EL SIGUIENTE ESQUEMA, SE OBSERVA LA CANTIDAD DE RELACIONES INTERNAS QUE TIENEN LAS VARIABLES DEL DATASET LUEGO DE PODER ACOMODARLAS CORRECTAMENTE</a:t>
            </a:r>
            <a:endParaRPr b="0" i="0" sz="1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064" name="Google Shape;1064;g183aa018596_2_4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423" y="1207874"/>
            <a:ext cx="7961352" cy="324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g183aa018596_2_4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5704" y="708513"/>
            <a:ext cx="4122664" cy="3702677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g183aa018596_2_456"/>
          <p:cNvSpPr txBox="1"/>
          <p:nvPr>
            <p:ph type="title"/>
          </p:nvPr>
        </p:nvSpPr>
        <p:spPr>
          <a:xfrm>
            <a:off x="1073700" y="-7287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/>
              <a:t>IDENTIFICACIÓN DE LOS ELEMENTOS CLAVE</a:t>
            </a:r>
            <a:endParaRPr/>
          </a:p>
        </p:txBody>
      </p:sp>
      <p:sp>
        <p:nvSpPr>
          <p:cNvPr id="1071" name="Google Shape;1071;g183aa018596_2_456"/>
          <p:cNvSpPr txBox="1"/>
          <p:nvPr>
            <p:ph idx="1" type="body"/>
          </p:nvPr>
        </p:nvSpPr>
        <p:spPr>
          <a:xfrm>
            <a:off x="651688" y="708513"/>
            <a:ext cx="4122600" cy="21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27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s-ES"/>
              <a:t>Dadas las correlaciones, visualizamos distintos porcentajes de variables que podrían servir como entrenamiento del modelo . Estas nos son identificadas como los elementos clave para obtener luego una variable TARGET.</a:t>
            </a:r>
            <a:endParaRPr/>
          </a:p>
          <a:p>
            <a:pPr indent="0" lvl="0" marL="127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s-ES"/>
              <a:t>Creemos que las mejores opciones de interacción son 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ES"/>
              <a:t>'Monthly_Inhand_Salary' vs 'Annual_Income'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ES"/>
              <a:t>'Credit_Score' vs 'Annual_Income'</a:t>
            </a:r>
            <a:endParaRPr/>
          </a:p>
          <a:p>
            <a:pPr indent="-3302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s-ES"/>
              <a:t>'Monthly_Balance' vs 'Annual_Income'</a:t>
            </a:r>
            <a:endParaRPr/>
          </a:p>
          <a:p>
            <a:pPr indent="0" lvl="0" marL="1270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1072" name="Google Shape;1072;g183aa018596_2_45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183aa018596_2_650"/>
          <p:cNvSpPr txBox="1"/>
          <p:nvPr>
            <p:ph type="title"/>
          </p:nvPr>
        </p:nvSpPr>
        <p:spPr>
          <a:xfrm>
            <a:off x="1073700" y="-7287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/>
              <a:t>SELECCIÓN</a:t>
            </a:r>
            <a:r>
              <a:rPr lang="es-ES"/>
              <a:t> DE ALGORITMOS</a:t>
            </a:r>
            <a:endParaRPr/>
          </a:p>
        </p:txBody>
      </p:sp>
      <p:sp>
        <p:nvSpPr>
          <p:cNvPr id="1078" name="Google Shape;1078;g183aa018596_2_65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079" name="Google Shape;1079;g183aa018596_2_6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750" y="1638825"/>
            <a:ext cx="3081726" cy="23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g183aa018596_2_6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0275" y="1768191"/>
            <a:ext cx="2477475" cy="18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g183aa018596_2_6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399" y="1638825"/>
            <a:ext cx="3220492" cy="18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g183aa018596_2_650"/>
          <p:cNvPicPr preferRelativeResize="0"/>
          <p:nvPr/>
        </p:nvPicPr>
        <p:blipFill rotWithShape="1">
          <a:blip r:embed="rId6">
            <a:alphaModFix/>
          </a:blip>
          <a:srcRect b="12288" l="0" r="0" t="0"/>
          <a:stretch/>
        </p:blipFill>
        <p:spPr>
          <a:xfrm rot="5400000">
            <a:off x="-81550" y="74278"/>
            <a:ext cx="1276550" cy="11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183aa018596_2_637"/>
          <p:cNvSpPr/>
          <p:nvPr/>
        </p:nvSpPr>
        <p:spPr>
          <a:xfrm>
            <a:off x="684000" y="641050"/>
            <a:ext cx="4774800" cy="6198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g183aa018596_2_637"/>
          <p:cNvSpPr/>
          <p:nvPr/>
        </p:nvSpPr>
        <p:spPr>
          <a:xfrm>
            <a:off x="5505650" y="632650"/>
            <a:ext cx="3492000" cy="62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g183aa018596_2_637"/>
          <p:cNvSpPr txBox="1"/>
          <p:nvPr>
            <p:ph type="title"/>
          </p:nvPr>
        </p:nvSpPr>
        <p:spPr>
          <a:xfrm>
            <a:off x="1073700" y="0"/>
            <a:ext cx="69966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/>
              <a:t>COMPARACIÓN </a:t>
            </a:r>
            <a:r>
              <a:rPr lang="es-ES">
                <a:solidFill>
                  <a:schemeClr val="accent2"/>
                </a:solidFill>
              </a:rPr>
              <a:t>ALGORÍTMOS</a:t>
            </a:r>
            <a:endParaRPr/>
          </a:p>
        </p:txBody>
      </p:sp>
      <p:sp>
        <p:nvSpPr>
          <p:cNvPr id="1090" name="Google Shape;1090;g183aa018596_2_63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091" name="Google Shape;1091;g183aa018596_2_637"/>
          <p:cNvPicPr preferRelativeResize="0"/>
          <p:nvPr/>
        </p:nvPicPr>
        <p:blipFill rotWithShape="1">
          <a:blip r:embed="rId3">
            <a:alphaModFix/>
          </a:blip>
          <a:srcRect b="0" l="0" r="0" t="9820"/>
          <a:stretch/>
        </p:blipFill>
        <p:spPr>
          <a:xfrm>
            <a:off x="152400" y="1296586"/>
            <a:ext cx="8839200" cy="320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g183aa018596_2_637"/>
          <p:cNvPicPr preferRelativeResize="0"/>
          <p:nvPr/>
        </p:nvPicPr>
        <p:blipFill rotWithShape="1">
          <a:blip r:embed="rId4">
            <a:alphaModFix/>
          </a:blip>
          <a:srcRect b="23360" l="53962" r="6729" t="13892"/>
          <a:stretch/>
        </p:blipFill>
        <p:spPr>
          <a:xfrm>
            <a:off x="1804450" y="688973"/>
            <a:ext cx="548700" cy="56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g183aa018596_2_637"/>
          <p:cNvPicPr preferRelativeResize="0"/>
          <p:nvPr/>
        </p:nvPicPr>
        <p:blipFill rotWithShape="1">
          <a:blip r:embed="rId4">
            <a:alphaModFix/>
          </a:blip>
          <a:srcRect b="21669" l="13746" r="53985" t="22336"/>
          <a:stretch/>
        </p:blipFill>
        <p:spPr>
          <a:xfrm>
            <a:off x="6191450" y="720950"/>
            <a:ext cx="476100" cy="53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g183aa018596_2_637"/>
          <p:cNvSpPr txBox="1"/>
          <p:nvPr>
            <p:ph type="title"/>
          </p:nvPr>
        </p:nvSpPr>
        <p:spPr>
          <a:xfrm>
            <a:off x="2408000" y="759600"/>
            <a:ext cx="11937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>
                <a:solidFill>
                  <a:schemeClr val="accent4"/>
                </a:solidFill>
              </a:rPr>
              <a:t>PROS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095" name="Google Shape;1095;g183aa018596_2_637"/>
          <p:cNvSpPr txBox="1"/>
          <p:nvPr>
            <p:ph type="title"/>
          </p:nvPr>
        </p:nvSpPr>
        <p:spPr>
          <a:xfrm>
            <a:off x="6699275" y="759613"/>
            <a:ext cx="11937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>
                <a:solidFill>
                  <a:srgbClr val="FF0000"/>
                </a:solidFill>
              </a:rPr>
              <a:t>CONS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2"/>
          <p:cNvSpPr txBox="1"/>
          <p:nvPr>
            <p:ph idx="4294967295" type="ctrTitle"/>
          </p:nvPr>
        </p:nvSpPr>
        <p:spPr>
          <a:xfrm>
            <a:off x="-1047771" y="174962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</a:pPr>
            <a:r>
              <a:rPr b="1" i="0" lang="es-ES" sz="83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HOLA!</a:t>
            </a:r>
            <a:endParaRPr b="1" i="0" sz="8300" u="none" cap="none" strike="noStrike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6" name="Google Shape;846;p2"/>
          <p:cNvSpPr txBox="1"/>
          <p:nvPr>
            <p:ph idx="4294967295" type="subTitle"/>
          </p:nvPr>
        </p:nvSpPr>
        <p:spPr>
          <a:xfrm>
            <a:off x="2238118" y="436589"/>
            <a:ext cx="65937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</a:pPr>
            <a:r>
              <a:rPr b="1" lang="es-ES" sz="3600">
                <a:latin typeface="Calibri"/>
                <a:ea typeface="Calibri"/>
                <a:cs typeface="Calibri"/>
                <a:sym typeface="Calibri"/>
              </a:rPr>
              <a:t>Somos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55600" lvl="0" marL="101600" marR="0" rtl="0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</a:pPr>
            <a:r>
              <a:t/>
            </a:r>
            <a:endParaRPr b="1" i="0" sz="31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47" name="Google Shape;847;p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848" name="Google Shape;84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4478" y="257974"/>
            <a:ext cx="1451450" cy="14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2"/>
          <p:cNvSpPr txBox="1"/>
          <p:nvPr>
            <p:ph idx="4294967295" type="title"/>
          </p:nvPr>
        </p:nvSpPr>
        <p:spPr>
          <a:xfrm>
            <a:off x="1298000" y="1634638"/>
            <a:ext cx="69966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/>
              <a:t>EQUIPO</a:t>
            </a:r>
            <a:endParaRPr/>
          </a:p>
        </p:txBody>
      </p:sp>
      <p:pic>
        <p:nvPicPr>
          <p:cNvPr id="850" name="Google Shape;85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9650" y="212922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51" name="Google Shape;851;p2"/>
          <p:cNvSpPr txBox="1"/>
          <p:nvPr/>
        </p:nvSpPr>
        <p:spPr>
          <a:xfrm>
            <a:off x="1057450" y="3748250"/>
            <a:ext cx="21753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ES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</a:t>
            </a:r>
            <a:r>
              <a:rPr b="1" lang="es-E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aximiliano</a:t>
            </a:r>
            <a:r>
              <a:rPr b="1" i="0" lang="es-ES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s-E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Romero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8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https://www.linkedin.com/in/mlromero13/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52" name="Google Shape;852;p2"/>
          <p:cNvSpPr txBox="1"/>
          <p:nvPr/>
        </p:nvSpPr>
        <p:spPr>
          <a:xfrm>
            <a:off x="3832925" y="3748250"/>
            <a:ext cx="21753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s-E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Raul</a:t>
            </a:r>
            <a:r>
              <a:rPr b="1" lang="es-E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García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8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rPr>
              <a:t>https://www.linkedin.com/in/raulgarciamx/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53" name="Google Shape;853;p2"/>
          <p:cNvPicPr preferRelativeResize="0"/>
          <p:nvPr/>
        </p:nvPicPr>
        <p:blipFill rotWithShape="1">
          <a:blip r:embed="rId7">
            <a:alphaModFix/>
          </a:blip>
          <a:srcRect b="30680" l="-13117" r="-13129" t="11067"/>
          <a:stretch/>
        </p:blipFill>
        <p:spPr>
          <a:xfrm>
            <a:off x="6445900" y="212922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54" name="Google Shape;854;p2"/>
          <p:cNvSpPr txBox="1"/>
          <p:nvPr/>
        </p:nvSpPr>
        <p:spPr>
          <a:xfrm>
            <a:off x="6064950" y="3748250"/>
            <a:ext cx="24018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s-ES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Rodrigo Hidalgo</a:t>
            </a:r>
            <a:br>
              <a:rPr b="0" i="0" lang="es-ES" sz="1400" u="none" cap="none" strike="noStrik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s-ES" sz="8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8"/>
              </a:rPr>
              <a:t>https://www.linkedin.com/in/hidalgo-rodrigo/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55" name="Google Shape;855;p2"/>
          <p:cNvPicPr preferRelativeResize="0"/>
          <p:nvPr/>
        </p:nvPicPr>
        <p:blipFill rotWithShape="1">
          <a:blip r:embed="rId9">
            <a:alphaModFix/>
          </a:blip>
          <a:srcRect b="-7870" l="-7870" r="-7870" t="-7870"/>
          <a:stretch/>
        </p:blipFill>
        <p:spPr>
          <a:xfrm>
            <a:off x="4056725" y="2170950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56" name="Google Shape;856;p2"/>
          <p:cNvSpPr txBox="1"/>
          <p:nvPr/>
        </p:nvSpPr>
        <p:spPr>
          <a:xfrm>
            <a:off x="7705925" y="524075"/>
            <a:ext cx="13233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0160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CONSULTORA JOVEN Y PUJANTE EN DATA SCIENCE.</a:t>
            </a:r>
            <a:endParaRPr b="1" sz="31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183aa018596_2_192"/>
          <p:cNvSpPr txBox="1"/>
          <p:nvPr>
            <p:ph type="ctrTitle"/>
          </p:nvPr>
        </p:nvSpPr>
        <p:spPr>
          <a:xfrm>
            <a:off x="1363300" y="3031150"/>
            <a:ext cx="6160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ES"/>
              <a:t>Comparación de algoritmos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ES"/>
              <a:t>(Resultados)</a:t>
            </a:r>
            <a:endParaRPr/>
          </a:p>
        </p:txBody>
      </p:sp>
      <p:sp>
        <p:nvSpPr>
          <p:cNvPr id="1101" name="Google Shape;1101;g183aa018596_2_192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lang="es-ES" sz="120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endParaRPr b="0" i="0" sz="1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g183aa018596_2_19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103" name="Google Shape;1103;g183aa018596_2_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675" y="177664"/>
            <a:ext cx="1504548" cy="757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BVA| BBVA Préstamo" id="1104" name="Google Shape;1104;g183aa018596_2_192"/>
          <p:cNvPicPr preferRelativeResize="0"/>
          <p:nvPr/>
        </p:nvPicPr>
        <p:blipFill rotWithShape="1">
          <a:blip r:embed="rId4">
            <a:alphaModFix/>
          </a:blip>
          <a:srcRect b="26094" l="5485" r="4440" t="22781"/>
          <a:stretch/>
        </p:blipFill>
        <p:spPr>
          <a:xfrm>
            <a:off x="6964225" y="430135"/>
            <a:ext cx="1866900" cy="49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g183aa018596_2_1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67635" y="89434"/>
            <a:ext cx="873297" cy="873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183aa018596_2_547"/>
          <p:cNvSpPr txBox="1"/>
          <p:nvPr>
            <p:ph type="title"/>
          </p:nvPr>
        </p:nvSpPr>
        <p:spPr>
          <a:xfrm>
            <a:off x="1073700" y="-7287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/>
              <a:t>COMPARACIÓN CON OTROS ALGORITMOS  - </a:t>
            </a:r>
            <a:r>
              <a:rPr lang="es-ES"/>
              <a:t>PRUEBA</a:t>
            </a:r>
            <a:endParaRPr/>
          </a:p>
        </p:txBody>
      </p:sp>
      <p:sp>
        <p:nvSpPr>
          <p:cNvPr id="1111" name="Google Shape;1111;g183aa018596_2_54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112" name="Google Shape;1112;g183aa018596_2_547"/>
          <p:cNvSpPr txBox="1"/>
          <p:nvPr/>
        </p:nvSpPr>
        <p:spPr>
          <a:xfrm>
            <a:off x="297016" y="3948484"/>
            <a:ext cx="2357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</a:pPr>
            <a:r>
              <a:rPr b="1" i="0" lang="es-ES" sz="1700" u="none" cap="none" strike="noStrike">
                <a:solidFill>
                  <a:srgbClr val="980000"/>
                </a:solidFill>
                <a:latin typeface="Oswald"/>
                <a:ea typeface="Oswald"/>
                <a:cs typeface="Oswald"/>
                <a:sym typeface="Oswald"/>
              </a:rPr>
              <a:t>RANDOM FOREST</a:t>
            </a:r>
            <a:endParaRPr b="0" i="0" sz="17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g183aa018596_2_547"/>
          <p:cNvSpPr txBox="1"/>
          <p:nvPr/>
        </p:nvSpPr>
        <p:spPr>
          <a:xfrm>
            <a:off x="3256240" y="3948468"/>
            <a:ext cx="2357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</a:pPr>
            <a:r>
              <a:rPr b="1" lang="es-ES" sz="1700">
                <a:solidFill>
                  <a:srgbClr val="980000"/>
                </a:solidFill>
                <a:latin typeface="Oswald"/>
                <a:ea typeface="Oswald"/>
                <a:cs typeface="Oswald"/>
                <a:sym typeface="Oswald"/>
              </a:rPr>
              <a:t>LOGISTIC REGRESSION</a:t>
            </a:r>
            <a:endParaRPr b="0" i="0" sz="17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g183aa018596_2_547"/>
          <p:cNvSpPr txBox="1"/>
          <p:nvPr/>
        </p:nvSpPr>
        <p:spPr>
          <a:xfrm>
            <a:off x="6481453" y="3948483"/>
            <a:ext cx="23571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</a:pPr>
            <a:r>
              <a:rPr b="1" i="0" lang="es-ES" sz="1700" u="none" cap="none" strike="noStrike">
                <a:solidFill>
                  <a:srgbClr val="980000"/>
                </a:solidFill>
                <a:latin typeface="Oswald"/>
                <a:ea typeface="Oswald"/>
                <a:cs typeface="Oswald"/>
                <a:sym typeface="Oswald"/>
              </a:rPr>
              <a:t>DECISION TREE</a:t>
            </a:r>
            <a:endParaRPr b="0" i="0" sz="1700" u="none" cap="none" strike="noStrike">
              <a:solidFill>
                <a:srgbClr val="98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5" name="Google Shape;1115;g183aa018596_2_547"/>
          <p:cNvPicPr preferRelativeResize="0"/>
          <p:nvPr/>
        </p:nvPicPr>
        <p:blipFill rotWithShape="1">
          <a:blip r:embed="rId3">
            <a:alphaModFix/>
          </a:blip>
          <a:srcRect b="0" l="0" r="12411" t="0"/>
          <a:stretch/>
        </p:blipFill>
        <p:spPr>
          <a:xfrm>
            <a:off x="6045175" y="708525"/>
            <a:ext cx="2701286" cy="28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g183aa018596_2_547"/>
          <p:cNvSpPr txBox="1"/>
          <p:nvPr/>
        </p:nvSpPr>
        <p:spPr>
          <a:xfrm>
            <a:off x="37025" y="0"/>
            <a:ext cx="2294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00">
                <a:latin typeface="Source Sans Pro"/>
                <a:ea typeface="Source Sans Pro"/>
                <a:cs typeface="Source Sans Pro"/>
                <a:sym typeface="Source Sans Pro"/>
              </a:rPr>
              <a:t>12,500 Datos</a:t>
            </a:r>
            <a:endParaRPr b="1"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Source Sans Pro"/>
              <a:buChar char="-"/>
            </a:pPr>
            <a:r>
              <a:rPr b="1" lang="es-ES" sz="900">
                <a:latin typeface="Source Sans Pro"/>
                <a:ea typeface="Source Sans Pro"/>
                <a:cs typeface="Source Sans Pro"/>
                <a:sym typeface="Source Sans Pro"/>
              </a:rPr>
              <a:t>Training: 67% (8,325)</a:t>
            </a:r>
            <a:endParaRPr b="1"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Font typeface="Source Sans Pro"/>
              <a:buChar char="-"/>
            </a:pPr>
            <a:r>
              <a:rPr b="1" lang="es-ES" sz="900">
                <a:latin typeface="Source Sans Pro"/>
                <a:ea typeface="Source Sans Pro"/>
                <a:cs typeface="Source Sans Pro"/>
                <a:sym typeface="Source Sans Pro"/>
              </a:rPr>
              <a:t>Testing: 33%  (4,125)</a:t>
            </a:r>
            <a:endParaRPr b="1" sz="9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17" name="Google Shape;1117;g183aa018596_2_5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2925" y="708525"/>
            <a:ext cx="2531001" cy="271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g183aa018596_2_547"/>
          <p:cNvSpPr/>
          <p:nvPr/>
        </p:nvSpPr>
        <p:spPr>
          <a:xfrm>
            <a:off x="158175" y="3432450"/>
            <a:ext cx="2827200" cy="562500"/>
          </a:xfrm>
          <a:prstGeom prst="wedgeRectCallout">
            <a:avLst>
              <a:gd fmla="val -20833" name="adj1"/>
              <a:gd fmla="val 625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/>
              <a:t>El algoritmo con mejores resultados: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900">
                <a:solidFill>
                  <a:schemeClr val="accent4"/>
                </a:solidFill>
              </a:rPr>
              <a:t>Alta precisión y alto recall</a:t>
            </a:r>
            <a:r>
              <a:rPr lang="es-ES" sz="900">
                <a:solidFill>
                  <a:schemeClr val="accent4"/>
                </a:solidFill>
              </a:rPr>
              <a:t>:</a:t>
            </a:r>
            <a:r>
              <a:rPr lang="es-ES" sz="900"/>
              <a:t> el modelo de Machine Learning escogido maneja perfectamente las 3 clases.</a:t>
            </a:r>
            <a:endParaRPr sz="900"/>
          </a:p>
        </p:txBody>
      </p:sp>
      <p:sp>
        <p:nvSpPr>
          <p:cNvPr id="1119" name="Google Shape;1119;g183aa018596_2_547"/>
          <p:cNvSpPr/>
          <p:nvPr/>
        </p:nvSpPr>
        <p:spPr>
          <a:xfrm>
            <a:off x="3345125" y="947302"/>
            <a:ext cx="1509900" cy="8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g183aa018596_2_547"/>
          <p:cNvSpPr/>
          <p:nvPr/>
        </p:nvSpPr>
        <p:spPr>
          <a:xfrm>
            <a:off x="6524725" y="947302"/>
            <a:ext cx="1509900" cy="8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g183aa018596_2_547"/>
          <p:cNvSpPr txBox="1"/>
          <p:nvPr/>
        </p:nvSpPr>
        <p:spPr>
          <a:xfrm>
            <a:off x="3803975" y="3419525"/>
            <a:ext cx="4752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42875" lvl="0" marL="89999" rtl="0" algn="l">
              <a:spcBef>
                <a:spcPts val="0"/>
              </a:spcBef>
              <a:spcAft>
                <a:spcPts val="0"/>
              </a:spcAft>
              <a:buSzPts val="900"/>
              <a:buFont typeface="Source Sans Pro"/>
              <a:buChar char="●"/>
            </a:pPr>
            <a:r>
              <a:rPr lang="es-ES" sz="900">
                <a:latin typeface="Source Sans Pro"/>
                <a:ea typeface="Source Sans Pro"/>
                <a:cs typeface="Source Sans Pro"/>
                <a:sym typeface="Source Sans Pro"/>
              </a:rPr>
              <a:t>Ambos algoritmos tienen un comportamiento aceptable  con un f1-score arriba del 0.6.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142875" lvl="0" marL="89999" rtl="0" algn="l">
              <a:spcBef>
                <a:spcPts val="0"/>
              </a:spcBef>
              <a:spcAft>
                <a:spcPts val="0"/>
              </a:spcAft>
              <a:buSzPts val="900"/>
              <a:buFont typeface="Source Sans Pro"/>
              <a:buChar char="●"/>
            </a:pPr>
            <a:r>
              <a:rPr lang="es-ES" sz="900">
                <a:latin typeface="Source Sans Pro"/>
                <a:ea typeface="Source Sans Pro"/>
                <a:cs typeface="Source Sans Pro"/>
                <a:sym typeface="Source Sans Pro"/>
              </a:rPr>
              <a:t>En ambos casos la área de oportunidad está en mejorar la </a:t>
            </a:r>
            <a:r>
              <a:rPr b="1" lang="es-ES" sz="9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clasificación de la clase 1 (Good)</a:t>
            </a:r>
            <a:endParaRPr b="1" sz="900"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142875" lvl="0" marL="89999" rtl="0" algn="l">
              <a:spcBef>
                <a:spcPts val="0"/>
              </a:spcBef>
              <a:spcAft>
                <a:spcPts val="0"/>
              </a:spcAft>
              <a:buSzPts val="900"/>
              <a:buFont typeface="Source Sans Pro"/>
              <a:buChar char="●"/>
            </a:pPr>
            <a:r>
              <a:rPr lang="es-ES" sz="900">
                <a:latin typeface="Source Sans Pro"/>
                <a:ea typeface="Source Sans Pro"/>
                <a:cs typeface="Source Sans Pro"/>
                <a:sym typeface="Source Sans Pro"/>
              </a:rPr>
              <a:t>En ambos casos observamos un nivel de precision y recall balanceado.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142875" lvl="0" marL="89999" rtl="0" algn="l">
              <a:spcBef>
                <a:spcPts val="0"/>
              </a:spcBef>
              <a:spcAft>
                <a:spcPts val="0"/>
              </a:spcAft>
              <a:buSzPts val="900"/>
              <a:buFont typeface="Source Sans Pro"/>
              <a:buChar char="●"/>
            </a:pPr>
            <a:r>
              <a:rPr lang="es-ES" sz="900">
                <a:latin typeface="Source Sans Pro"/>
                <a:ea typeface="Source Sans Pro"/>
                <a:cs typeface="Source Sans Pro"/>
                <a:sym typeface="Source Sans Pro"/>
              </a:rPr>
              <a:t>En los 3 algoritmos la </a:t>
            </a:r>
            <a:r>
              <a:rPr b="1" lang="es-ES" sz="900">
                <a:latin typeface="Source Sans Pro"/>
                <a:ea typeface="Source Sans Pro"/>
                <a:cs typeface="Source Sans Pro"/>
                <a:sym typeface="Source Sans Pro"/>
              </a:rPr>
              <a:t>clasificación de la clase 0 (poor) </a:t>
            </a:r>
            <a:r>
              <a:rPr lang="es-ES" sz="900">
                <a:latin typeface="Source Sans Pro"/>
                <a:ea typeface="Source Sans Pro"/>
                <a:cs typeface="Source Sans Pro"/>
                <a:sym typeface="Source Sans Pro"/>
              </a:rPr>
              <a:t>es la más alta, esto es importante, debemos reducir el riesgo de otorgar un crédito a una persona con este tipo de credit score.</a:t>
            </a:r>
            <a:endParaRPr sz="9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22" name="Google Shape;1122;g183aa018596_2_547"/>
          <p:cNvSpPr/>
          <p:nvPr/>
        </p:nvSpPr>
        <p:spPr>
          <a:xfrm>
            <a:off x="429225" y="4211000"/>
            <a:ext cx="207300" cy="2220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3" name="Google Shape;1123;g183aa018596_2_547"/>
          <p:cNvGrpSpPr/>
          <p:nvPr/>
        </p:nvGrpSpPr>
        <p:grpSpPr>
          <a:xfrm>
            <a:off x="91425" y="708525"/>
            <a:ext cx="2357100" cy="2665125"/>
            <a:chOff x="243825" y="708525"/>
            <a:chExt cx="2357100" cy="2665125"/>
          </a:xfrm>
        </p:grpSpPr>
        <p:pic>
          <p:nvPicPr>
            <p:cNvPr id="1124" name="Google Shape;1124;g183aa018596_2_547"/>
            <p:cNvPicPr preferRelativeResize="0"/>
            <p:nvPr/>
          </p:nvPicPr>
          <p:blipFill rotWithShape="1">
            <a:blip r:embed="rId5">
              <a:alphaModFix/>
            </a:blip>
            <a:srcRect b="0" l="4879" r="0" t="0"/>
            <a:stretch/>
          </p:blipFill>
          <p:spPr>
            <a:xfrm>
              <a:off x="243825" y="708525"/>
              <a:ext cx="2357100" cy="2665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5" name="Google Shape;1125;g183aa018596_2_547"/>
            <p:cNvSpPr/>
            <p:nvPr/>
          </p:nvSpPr>
          <p:spPr>
            <a:xfrm>
              <a:off x="1468126" y="851050"/>
              <a:ext cx="207300" cy="281100"/>
            </a:xfrm>
            <a:prstGeom prst="ellipse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g183aa018596_2_547"/>
            <p:cNvSpPr/>
            <p:nvPr/>
          </p:nvSpPr>
          <p:spPr>
            <a:xfrm>
              <a:off x="1864975" y="1531950"/>
              <a:ext cx="681000" cy="510600"/>
            </a:xfrm>
            <a:prstGeom prst="ellipse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g183aa018596_2_547"/>
            <p:cNvSpPr/>
            <p:nvPr/>
          </p:nvSpPr>
          <p:spPr>
            <a:xfrm>
              <a:off x="429225" y="2565025"/>
              <a:ext cx="681000" cy="510600"/>
            </a:xfrm>
            <a:prstGeom prst="ellipse">
              <a:avLst/>
            </a:prstGeom>
            <a:noFill/>
            <a:ln cap="flat" cmpd="sng" w="9525">
              <a:solidFill>
                <a:srgbClr val="FF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8" name="Google Shape;1128;g183aa018596_2_547"/>
          <p:cNvSpPr txBox="1"/>
          <p:nvPr/>
        </p:nvSpPr>
        <p:spPr>
          <a:xfrm>
            <a:off x="1835400" y="630050"/>
            <a:ext cx="1347000" cy="5541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600">
                <a:latin typeface="Source Sans Pro"/>
                <a:ea typeface="Source Sans Pro"/>
                <a:cs typeface="Source Sans Pro"/>
                <a:sym typeface="Source Sans Pro"/>
              </a:rPr>
              <a:t>La clase </a:t>
            </a:r>
            <a:r>
              <a:rPr lang="es-ES" sz="600">
                <a:latin typeface="Source Sans Pro"/>
                <a:ea typeface="Source Sans Pro"/>
                <a:cs typeface="Source Sans Pro"/>
                <a:sym typeface="Source Sans Pro"/>
              </a:rPr>
              <a:t>estándar</a:t>
            </a:r>
            <a:r>
              <a:rPr lang="es-ES" sz="600">
                <a:latin typeface="Source Sans Pro"/>
                <a:ea typeface="Source Sans Pro"/>
                <a:cs typeface="Source Sans Pro"/>
                <a:sym typeface="Source Sans Pro"/>
              </a:rPr>
              <a:t> es neutra (458 valores=11%),  es en donde podríamos mejorar el algoritmo, reduciendo el error tipo II.</a:t>
            </a:r>
            <a:endParaRPr sz="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129" name="Google Shape;1129;g183aa018596_2_547"/>
          <p:cNvCxnSpPr>
            <a:stCxn id="1128" idx="2"/>
            <a:endCxn id="1126" idx="7"/>
          </p:cNvCxnSpPr>
          <p:nvPr/>
        </p:nvCxnSpPr>
        <p:spPr>
          <a:xfrm flipH="1">
            <a:off x="2293800" y="1184150"/>
            <a:ext cx="215100" cy="4227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0" name="Google Shape;1130;g183aa018596_2_547"/>
          <p:cNvCxnSpPr>
            <a:stCxn id="1128" idx="2"/>
          </p:cNvCxnSpPr>
          <p:nvPr/>
        </p:nvCxnSpPr>
        <p:spPr>
          <a:xfrm flipH="1">
            <a:off x="825600" y="1184150"/>
            <a:ext cx="1683300" cy="14040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183aa018596_2_558"/>
          <p:cNvSpPr txBox="1"/>
          <p:nvPr>
            <p:ph type="title"/>
          </p:nvPr>
        </p:nvSpPr>
        <p:spPr>
          <a:xfrm>
            <a:off x="1073700" y="-7279"/>
            <a:ext cx="6996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</a:pPr>
            <a:r>
              <a:rPr lang="es-ES"/>
              <a:t>LOGISTIC REGRESSION (Multi -Class)</a:t>
            </a:r>
            <a:endParaRPr sz="2300"/>
          </a:p>
        </p:txBody>
      </p:sp>
      <p:sp>
        <p:nvSpPr>
          <p:cNvPr id="1136" name="Google Shape;1136;g183aa018596_2_55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137" name="Google Shape;1137;g183aa018596_2_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425" y="616500"/>
            <a:ext cx="3199226" cy="21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8" name="Google Shape;1138;g183aa018596_2_558"/>
          <p:cNvPicPr preferRelativeResize="0"/>
          <p:nvPr/>
        </p:nvPicPr>
        <p:blipFill rotWithShape="1">
          <a:blip r:embed="rId4">
            <a:alphaModFix/>
          </a:blip>
          <a:srcRect b="2733" l="0" r="0" t="0"/>
          <a:stretch/>
        </p:blipFill>
        <p:spPr>
          <a:xfrm>
            <a:off x="5131818" y="733850"/>
            <a:ext cx="3609975" cy="219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g183aa018596_2_5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1638" y="2922700"/>
            <a:ext cx="1623975" cy="155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g183aa018596_2_5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2100" y="2956000"/>
            <a:ext cx="1487224" cy="149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1" name="Google Shape;1141;g183aa018596_2_558"/>
          <p:cNvCxnSpPr/>
          <p:nvPr/>
        </p:nvCxnSpPr>
        <p:spPr>
          <a:xfrm>
            <a:off x="4572000" y="708513"/>
            <a:ext cx="9000" cy="370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2" name="Google Shape;1142;g183aa018596_2_558"/>
          <p:cNvSpPr txBox="1"/>
          <p:nvPr/>
        </p:nvSpPr>
        <p:spPr>
          <a:xfrm>
            <a:off x="4753138" y="3078700"/>
            <a:ext cx="1657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Las curvas de recuperación de precisión (PR), deben usarse cuando hay un desequilibrio de clase moderado a grande.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43" name="Google Shape;1143;g183aa018596_2_558"/>
          <p:cNvSpPr txBox="1"/>
          <p:nvPr/>
        </p:nvSpPr>
        <p:spPr>
          <a:xfrm>
            <a:off x="376288" y="3078700"/>
            <a:ext cx="1657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00">
                <a:solidFill>
                  <a:srgbClr val="21212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Las curvas ROC deben usarse cuando hay aproximadamente el mismo número de observaciones para cada clase.</a:t>
            </a:r>
            <a:endParaRPr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144" name="Google Shape;1144;g183aa018596_2_558"/>
          <p:cNvGrpSpPr/>
          <p:nvPr/>
        </p:nvGrpSpPr>
        <p:grpSpPr>
          <a:xfrm>
            <a:off x="851081" y="3762845"/>
            <a:ext cx="843838" cy="495206"/>
            <a:chOff x="851081" y="3762845"/>
            <a:chExt cx="843838" cy="495206"/>
          </a:xfrm>
        </p:grpSpPr>
        <p:sp>
          <p:nvSpPr>
            <p:cNvPr id="1145" name="Google Shape;1145;g183aa018596_2_558"/>
            <p:cNvSpPr txBox="1"/>
            <p:nvPr/>
          </p:nvSpPr>
          <p:spPr>
            <a:xfrm>
              <a:off x="851081" y="3773251"/>
              <a:ext cx="2367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650">
                  <a:latin typeface="Source Sans Pro"/>
                  <a:ea typeface="Source Sans Pro"/>
                  <a:cs typeface="Source Sans Pro"/>
                  <a:sym typeface="Source Sans Pro"/>
                </a:rPr>
                <a:t>0</a:t>
              </a:r>
              <a:endParaRPr sz="650"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650">
                  <a:latin typeface="Source Sans Pro"/>
                  <a:ea typeface="Source Sans Pro"/>
                  <a:cs typeface="Source Sans Pro"/>
                  <a:sym typeface="Source Sans Pro"/>
                </a:rPr>
                <a:t>1</a:t>
              </a:r>
              <a:endParaRPr sz="650"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650">
                  <a:latin typeface="Source Sans Pro"/>
                  <a:ea typeface="Source Sans Pro"/>
                  <a:cs typeface="Source Sans Pro"/>
                  <a:sym typeface="Source Sans Pro"/>
                </a:rPr>
                <a:t>2</a:t>
              </a:r>
              <a:endParaRPr sz="65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pic>
          <p:nvPicPr>
            <p:cNvPr id="1146" name="Google Shape;1146;g183aa018596_2_55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10704" y="3866862"/>
              <a:ext cx="236700" cy="2975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7" name="Google Shape;1147;g183aa018596_2_558"/>
            <p:cNvSpPr txBox="1"/>
            <p:nvPr/>
          </p:nvSpPr>
          <p:spPr>
            <a:xfrm>
              <a:off x="1348120" y="3762845"/>
              <a:ext cx="346800" cy="4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650">
                  <a:latin typeface="Source Sans Pro"/>
                  <a:ea typeface="Source Sans Pro"/>
                  <a:cs typeface="Source Sans Pro"/>
                  <a:sym typeface="Source Sans Pro"/>
                </a:rPr>
                <a:t>33%</a:t>
              </a:r>
              <a:endParaRPr sz="650"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650">
                  <a:latin typeface="Source Sans Pro"/>
                  <a:ea typeface="Source Sans Pro"/>
                  <a:cs typeface="Source Sans Pro"/>
                  <a:sym typeface="Source Sans Pro"/>
                </a:rPr>
                <a:t>20%</a:t>
              </a:r>
              <a:endParaRPr sz="650"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650">
                  <a:latin typeface="Source Sans Pro"/>
                  <a:ea typeface="Source Sans Pro"/>
                  <a:cs typeface="Source Sans Pro"/>
                  <a:sym typeface="Source Sans Pro"/>
                </a:rPr>
                <a:t>47%</a:t>
              </a:r>
              <a:endParaRPr sz="65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183b6681d20_0_34"/>
          <p:cNvSpPr txBox="1"/>
          <p:nvPr>
            <p:ph type="title"/>
          </p:nvPr>
        </p:nvSpPr>
        <p:spPr>
          <a:xfrm>
            <a:off x="1073700" y="-7279"/>
            <a:ext cx="69966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/>
              <a:t>FEATURE</a:t>
            </a:r>
            <a:r>
              <a:rPr lang="es-ES"/>
              <a:t> IMPORTANCES</a:t>
            </a:r>
            <a:endParaRPr sz="2300"/>
          </a:p>
        </p:txBody>
      </p:sp>
      <p:sp>
        <p:nvSpPr>
          <p:cNvPr id="1153" name="Google Shape;1153;g183b6681d20_0_3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154" name="Google Shape;1154;g183b6681d20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0426"/>
            <a:ext cx="4348601" cy="360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g183b6681d20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100" y="488024"/>
            <a:ext cx="1954200" cy="35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183aa018596_2_203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ES"/>
              <a:t>Conclusión</a:t>
            </a:r>
            <a:endParaRPr/>
          </a:p>
        </p:txBody>
      </p:sp>
      <p:sp>
        <p:nvSpPr>
          <p:cNvPr id="1161" name="Google Shape;1161;g183aa018596_2_203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lang="es-ES" sz="120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5</a:t>
            </a:r>
            <a:endParaRPr b="0" i="0" sz="1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g183aa018596_2_20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163" name="Google Shape;1163;g183aa018596_2_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675" y="177664"/>
            <a:ext cx="1504548" cy="757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BVA| BBVA Préstamo" id="1164" name="Google Shape;1164;g183aa018596_2_203"/>
          <p:cNvPicPr preferRelativeResize="0"/>
          <p:nvPr/>
        </p:nvPicPr>
        <p:blipFill rotWithShape="1">
          <a:blip r:embed="rId4">
            <a:alphaModFix/>
          </a:blip>
          <a:srcRect b="26094" l="5485" r="4440" t="22781"/>
          <a:stretch/>
        </p:blipFill>
        <p:spPr>
          <a:xfrm>
            <a:off x="6964225" y="430135"/>
            <a:ext cx="1866900" cy="49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g183aa018596_2_2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67635" y="89434"/>
            <a:ext cx="873297" cy="873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183aa018596_2_605"/>
          <p:cNvSpPr txBox="1"/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/>
              <a:t>UN PEQUEÑO </a:t>
            </a:r>
            <a:r>
              <a:rPr lang="es-ES">
                <a:solidFill>
                  <a:schemeClr val="accent2"/>
                </a:solidFill>
              </a:rPr>
              <a:t>RESUMEN DE</a:t>
            </a:r>
            <a:r>
              <a:rPr lang="es-ES"/>
              <a:t> CONCLUSIONES</a:t>
            </a:r>
            <a:endParaRPr/>
          </a:p>
        </p:txBody>
      </p:sp>
      <p:sp>
        <p:nvSpPr>
          <p:cNvPr id="1171" name="Google Shape;1171;g183aa018596_2_605"/>
          <p:cNvSpPr txBox="1"/>
          <p:nvPr>
            <p:ph idx="1" type="body"/>
          </p:nvPr>
        </p:nvSpPr>
        <p:spPr>
          <a:xfrm>
            <a:off x="3565100" y="1721275"/>
            <a:ext cx="22278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s-ES" sz="1100"/>
              <a:t>ELECCiÖN DEL MODELO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s-ES" sz="1100"/>
              <a:t>Creemos que para el contexto del negocio, entre las 3 comparaciones de Modelos, el que mejor se adapta a los datos y otorga una buena precisión es </a:t>
            </a:r>
            <a:r>
              <a:rPr b="1" lang="es-ES" sz="1100"/>
              <a:t>Random Forest</a:t>
            </a:r>
            <a:r>
              <a:rPr lang="es-ES" sz="1100"/>
              <a:t>.</a:t>
            </a:r>
            <a:endParaRPr sz="1100"/>
          </a:p>
        </p:txBody>
      </p:sp>
      <p:sp>
        <p:nvSpPr>
          <p:cNvPr id="1172" name="Google Shape;1172;g183aa018596_2_605"/>
          <p:cNvSpPr txBox="1"/>
          <p:nvPr>
            <p:ph idx="2" type="body"/>
          </p:nvPr>
        </p:nvSpPr>
        <p:spPr>
          <a:xfrm>
            <a:off x="6328987" y="2856325"/>
            <a:ext cx="22278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s-ES" sz="1100"/>
              <a:t>FUTURAS ACCIONES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s-ES" sz="1100"/>
              <a:t>Incorporar una metodología de trabajo con tecnologias agiles que nos permita realizar mayor análisis multivariado de los datos y poder explorar otras opciones de algoritmos, que sean más escalables y otorguen mayor predicción.</a:t>
            </a:r>
            <a:endParaRPr sz="1100"/>
          </a:p>
        </p:txBody>
      </p:sp>
      <p:sp>
        <p:nvSpPr>
          <p:cNvPr id="1173" name="Google Shape;1173;g183aa018596_2_605"/>
          <p:cNvSpPr txBox="1"/>
          <p:nvPr>
            <p:ph idx="3" type="body"/>
          </p:nvPr>
        </p:nvSpPr>
        <p:spPr>
          <a:xfrm>
            <a:off x="340323" y="816525"/>
            <a:ext cx="2227800" cy="13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b="1" lang="es-ES" sz="1100"/>
              <a:t>LIMPIEZA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s-ES" sz="1100"/>
              <a:t>El mayor tiempo dedicado fue a la compresión y adecuación de los datos, realizando distintas pruebas para poder entrenar los algoritmos y tener una mejor predicción.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100"/>
          </a:p>
        </p:txBody>
      </p:sp>
      <p:grpSp>
        <p:nvGrpSpPr>
          <p:cNvPr id="1174" name="Google Shape;1174;g183aa018596_2_605"/>
          <p:cNvGrpSpPr/>
          <p:nvPr/>
        </p:nvGrpSpPr>
        <p:grpSpPr>
          <a:xfrm>
            <a:off x="3104798" y="1907413"/>
            <a:ext cx="464314" cy="494725"/>
            <a:chOff x="5970800" y="1619250"/>
            <a:chExt cx="428650" cy="456725"/>
          </a:xfrm>
        </p:grpSpPr>
        <p:sp>
          <p:nvSpPr>
            <p:cNvPr id="1175" name="Google Shape;1175;g183aa018596_2_605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g183aa018596_2_605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g183aa018596_2_605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g183aa018596_2_605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g183aa018596_2_605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0" name="Google Shape;1180;g183aa018596_2_605"/>
          <p:cNvGrpSpPr/>
          <p:nvPr/>
        </p:nvGrpSpPr>
        <p:grpSpPr>
          <a:xfrm>
            <a:off x="5914468" y="3042463"/>
            <a:ext cx="413294" cy="382059"/>
            <a:chOff x="5975075" y="2327500"/>
            <a:chExt cx="420100" cy="388350"/>
          </a:xfrm>
        </p:grpSpPr>
        <p:sp>
          <p:nvSpPr>
            <p:cNvPr id="1181" name="Google Shape;1181;g183aa018596_2_605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g183aa018596_2_605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3" name="Google Shape;1183;g183aa018596_2_605"/>
          <p:cNvGrpSpPr/>
          <p:nvPr/>
        </p:nvGrpSpPr>
        <p:grpSpPr>
          <a:xfrm>
            <a:off x="61170" y="1002667"/>
            <a:ext cx="279141" cy="455052"/>
            <a:chOff x="6730350" y="2315900"/>
            <a:chExt cx="257700" cy="420100"/>
          </a:xfrm>
        </p:grpSpPr>
        <p:sp>
          <p:nvSpPr>
            <p:cNvPr id="1184" name="Google Shape;1184;g183aa018596_2_605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g183aa018596_2_605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g183aa018596_2_605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g183aa018596_2_605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g183aa018596_2_605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9" name="Google Shape;1189;g183aa018596_2_605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16a5cadea06_0_562"/>
          <p:cNvSpPr txBox="1"/>
          <p:nvPr>
            <p:ph idx="4294967295" type="ctrTitle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</a:pPr>
            <a:r>
              <a:rPr lang="es-ES" sz="10000"/>
              <a:t>GRACIAS</a:t>
            </a:r>
            <a:r>
              <a:rPr b="1" i="0" lang="es-ES" sz="10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!</a:t>
            </a:r>
            <a:endParaRPr b="1" i="0" sz="10000" u="none" cap="none" strike="noStrike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95" name="Google Shape;1195;g16a5cadea06_0_562"/>
          <p:cNvSpPr txBox="1"/>
          <p:nvPr>
            <p:ph idx="4294967295" type="subTitle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urce Sans Pro"/>
              <a:buNone/>
            </a:pPr>
            <a:r>
              <a:rPr b="1" lang="es-ES" sz="3600"/>
              <a:t>PREGUNTAS?</a:t>
            </a:r>
            <a:endParaRPr b="1" i="0" sz="36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96" name="Google Shape;1196;g16a5cadea06_0_562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1" name="Google Shape;861;p3"/>
          <p:cNvPicPr preferRelativeResize="0"/>
          <p:nvPr/>
        </p:nvPicPr>
        <p:blipFill rotWithShape="1">
          <a:blip r:embed="rId3">
            <a:alphaModFix amt="31000"/>
          </a:blip>
          <a:srcRect b="20579" l="22283" r="21001" t="20080"/>
          <a:stretch/>
        </p:blipFill>
        <p:spPr>
          <a:xfrm>
            <a:off x="92350" y="20387"/>
            <a:ext cx="645150" cy="6750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62" name="Google Shape;862;p3"/>
          <p:cNvSpPr txBox="1"/>
          <p:nvPr>
            <p:ph type="title"/>
          </p:nvPr>
        </p:nvSpPr>
        <p:spPr>
          <a:xfrm>
            <a:off x="471311" y="1083875"/>
            <a:ext cx="20106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/>
              <a:t>NOT RISK ALL</a:t>
            </a:r>
            <a:endParaRPr/>
          </a:p>
        </p:txBody>
      </p:sp>
      <p:sp>
        <p:nvSpPr>
          <p:cNvPr id="863" name="Google Shape;863;p3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864" name="Google Shape;864;p3"/>
          <p:cNvPicPr preferRelativeResize="0"/>
          <p:nvPr/>
        </p:nvPicPr>
        <p:blipFill rotWithShape="1">
          <a:blip r:embed="rId4">
            <a:alphaModFix/>
          </a:blip>
          <a:srcRect b="23133" l="30356" r="29382" t="0"/>
          <a:stretch/>
        </p:blipFill>
        <p:spPr>
          <a:xfrm>
            <a:off x="426239" y="1391363"/>
            <a:ext cx="2380265" cy="22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3"/>
          <p:cNvPicPr preferRelativeResize="0"/>
          <p:nvPr/>
        </p:nvPicPr>
        <p:blipFill rotWithShape="1">
          <a:blip r:embed="rId5">
            <a:alphaModFix/>
          </a:blip>
          <a:srcRect b="52682" l="16364" r="1114" t="8500"/>
          <a:stretch/>
        </p:blipFill>
        <p:spPr>
          <a:xfrm>
            <a:off x="2245625" y="3740100"/>
            <a:ext cx="5199426" cy="715801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3"/>
          <p:cNvSpPr txBox="1"/>
          <p:nvPr>
            <p:ph idx="4294967295" type="ctrTitle"/>
          </p:nvPr>
        </p:nvSpPr>
        <p:spPr>
          <a:xfrm>
            <a:off x="792025" y="20375"/>
            <a:ext cx="3065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</a:pPr>
            <a:r>
              <a:rPr lang="es-ES" sz="3600">
                <a:solidFill>
                  <a:srgbClr val="FF9900"/>
                </a:solidFill>
              </a:rPr>
              <a:t>Our customer</a:t>
            </a:r>
            <a:endParaRPr b="1" i="0" sz="3600" u="none" cap="none" strike="noStrike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7" name="Google Shape;867;p3"/>
          <p:cNvSpPr txBox="1"/>
          <p:nvPr/>
        </p:nvSpPr>
        <p:spPr>
          <a:xfrm>
            <a:off x="3792425" y="102225"/>
            <a:ext cx="54111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rPr>
              <a:t>400.000</a:t>
            </a:r>
            <a:endParaRPr b="1" sz="4800">
              <a:solidFill>
                <a:srgbClr val="3C78D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8" name="Google Shape;868;p3"/>
          <p:cNvSpPr txBox="1"/>
          <p:nvPr/>
        </p:nvSpPr>
        <p:spPr>
          <a:xfrm>
            <a:off x="3792425" y="713133"/>
            <a:ext cx="54111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17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CLIENTES</a:t>
            </a:r>
            <a:endParaRPr b="1" sz="17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69" name="Google Shape;869;p3"/>
          <p:cNvSpPr txBox="1"/>
          <p:nvPr/>
        </p:nvSpPr>
        <p:spPr>
          <a:xfrm>
            <a:off x="3792425" y="2221830"/>
            <a:ext cx="54111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37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rPr>
              <a:t>Soluciones </a:t>
            </a:r>
            <a:r>
              <a:rPr b="1" lang="es-ES" sz="3700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Financieras</a:t>
            </a:r>
            <a:endParaRPr b="1" sz="3700">
              <a:solidFill>
                <a:srgbClr val="3C78D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70" name="Google Shape;870;p3"/>
          <p:cNvSpPr txBox="1"/>
          <p:nvPr/>
        </p:nvSpPr>
        <p:spPr>
          <a:xfrm>
            <a:off x="3792425" y="2915564"/>
            <a:ext cx="54111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Sector bancarizado y no bancarizado</a:t>
            </a:r>
            <a:endParaRPr b="1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71" name="Google Shape;871;p3"/>
          <p:cNvSpPr txBox="1"/>
          <p:nvPr/>
        </p:nvSpPr>
        <p:spPr>
          <a:xfrm>
            <a:off x="3792425" y="1308410"/>
            <a:ext cx="5411100" cy="89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rPr>
              <a:t>81</a:t>
            </a:r>
            <a:r>
              <a:rPr b="1" lang="es-ES" sz="48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es-ES" sz="4800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Sucursales</a:t>
            </a:r>
            <a:endParaRPr b="1" sz="4800">
              <a:solidFill>
                <a:srgbClr val="3C78D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877" name="Google Shape;87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675" y="4292464"/>
            <a:ext cx="1504548" cy="757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BVA| BBVA Préstamo" id="878" name="Google Shape;878;p4"/>
          <p:cNvPicPr preferRelativeResize="0"/>
          <p:nvPr/>
        </p:nvPicPr>
        <p:blipFill rotWithShape="1">
          <a:blip r:embed="rId4">
            <a:alphaModFix/>
          </a:blip>
          <a:srcRect b="26094" l="5483" r="4442" t="22780"/>
          <a:stretch/>
        </p:blipFill>
        <p:spPr>
          <a:xfrm>
            <a:off x="6964225" y="4544935"/>
            <a:ext cx="1866900" cy="49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03" y="100727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"/>
          <p:cNvPicPr preferRelativeResize="0"/>
          <p:nvPr/>
        </p:nvPicPr>
        <p:blipFill rotWithShape="1">
          <a:blip r:embed="rId6">
            <a:alphaModFix/>
          </a:blip>
          <a:srcRect b="17038" l="6059" r="3088" t="6280"/>
          <a:stretch/>
        </p:blipFill>
        <p:spPr>
          <a:xfrm>
            <a:off x="4697325" y="3160825"/>
            <a:ext cx="1644194" cy="10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4700" y="1232575"/>
            <a:ext cx="1729444" cy="10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4"/>
          <p:cNvSpPr txBox="1"/>
          <p:nvPr/>
        </p:nvSpPr>
        <p:spPr>
          <a:xfrm>
            <a:off x="4585975" y="2258325"/>
            <a:ext cx="186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15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MOROSIDAD</a:t>
            </a:r>
            <a:endParaRPr sz="1000"/>
          </a:p>
        </p:txBody>
      </p:sp>
      <p:sp>
        <p:nvSpPr>
          <p:cNvPr id="883" name="Google Shape;883;p4"/>
          <p:cNvSpPr txBox="1"/>
          <p:nvPr/>
        </p:nvSpPr>
        <p:spPr>
          <a:xfrm>
            <a:off x="5280350" y="2323425"/>
            <a:ext cx="310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4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+</a:t>
            </a:r>
            <a:endParaRPr b="1" sz="4800"/>
          </a:p>
        </p:txBody>
      </p:sp>
      <p:sp>
        <p:nvSpPr>
          <p:cNvPr id="884" name="Google Shape;884;p4"/>
          <p:cNvSpPr txBox="1"/>
          <p:nvPr/>
        </p:nvSpPr>
        <p:spPr>
          <a:xfrm>
            <a:off x="6383400" y="1941925"/>
            <a:ext cx="310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6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=</a:t>
            </a:r>
            <a:endParaRPr b="1" sz="6000"/>
          </a:p>
        </p:txBody>
      </p:sp>
      <p:pic>
        <p:nvPicPr>
          <p:cNvPr id="885" name="Google Shape;885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57579" y="1445325"/>
            <a:ext cx="2147896" cy="1411250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4"/>
          <p:cNvSpPr txBox="1"/>
          <p:nvPr/>
        </p:nvSpPr>
        <p:spPr>
          <a:xfrm>
            <a:off x="4585975" y="2973925"/>
            <a:ext cx="186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1500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DATOS</a:t>
            </a:r>
            <a:r>
              <a:rPr lang="es-ES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s-ES" sz="1500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FINANCIEROS</a:t>
            </a:r>
            <a:endParaRPr sz="1000"/>
          </a:p>
        </p:txBody>
      </p:sp>
      <p:sp>
        <p:nvSpPr>
          <p:cNvPr id="887" name="Google Shape;887;p4"/>
          <p:cNvSpPr txBox="1"/>
          <p:nvPr/>
        </p:nvSpPr>
        <p:spPr>
          <a:xfrm>
            <a:off x="7054550" y="2779050"/>
            <a:ext cx="186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s-ES" sz="1500">
                <a:solidFill>
                  <a:srgbClr val="FF9900"/>
                </a:solidFill>
                <a:latin typeface="Oswald"/>
                <a:ea typeface="Oswald"/>
                <a:cs typeface="Oswald"/>
                <a:sym typeface="Oswald"/>
              </a:rPr>
              <a:t>MODELO </a:t>
            </a:r>
            <a:r>
              <a:rPr b="1" lang="es-ES" sz="1500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PREDICTIVO</a:t>
            </a:r>
            <a:endParaRPr sz="500"/>
          </a:p>
        </p:txBody>
      </p:sp>
      <p:sp>
        <p:nvSpPr>
          <p:cNvPr id="888" name="Google Shape;888;p4"/>
          <p:cNvSpPr txBox="1"/>
          <p:nvPr>
            <p:ph idx="4294967295" type="ctrTitle"/>
          </p:nvPr>
        </p:nvSpPr>
        <p:spPr>
          <a:xfrm>
            <a:off x="555700" y="24525"/>
            <a:ext cx="3065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Oswald"/>
              <a:buNone/>
            </a:pPr>
            <a:r>
              <a:rPr lang="es-ES" sz="2800">
                <a:solidFill>
                  <a:srgbClr val="FF9900"/>
                </a:solidFill>
              </a:rPr>
              <a:t>CONTEXTO</a:t>
            </a:r>
            <a:endParaRPr b="1" i="0" sz="2800" u="none" cap="none" strike="noStrike">
              <a:solidFill>
                <a:srgbClr val="FF99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89" name="Google Shape;889;p4"/>
          <p:cNvPicPr preferRelativeResize="0"/>
          <p:nvPr/>
        </p:nvPicPr>
        <p:blipFill rotWithShape="1">
          <a:blip r:embed="rId9">
            <a:alphaModFix/>
          </a:blip>
          <a:srcRect b="33309" l="23098" r="26730" t="16259"/>
          <a:stretch/>
        </p:blipFill>
        <p:spPr>
          <a:xfrm>
            <a:off x="174700" y="1308775"/>
            <a:ext cx="3599976" cy="20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4"/>
          <p:cNvSpPr txBox="1"/>
          <p:nvPr/>
        </p:nvSpPr>
        <p:spPr>
          <a:xfrm>
            <a:off x="600700" y="638775"/>
            <a:ext cx="32913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rPr>
              <a:t>ONE </a:t>
            </a:r>
            <a:r>
              <a:rPr b="1" lang="es-ES" sz="2000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MOVIE</a:t>
            </a:r>
            <a:r>
              <a:rPr b="1" lang="es-ES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rPr>
              <a:t> EXAMPLE</a:t>
            </a:r>
            <a:endParaRPr b="1" sz="2000">
              <a:solidFill>
                <a:srgbClr val="00CEF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91" name="Google Shape;891;p4"/>
          <p:cNvSpPr txBox="1"/>
          <p:nvPr/>
        </p:nvSpPr>
        <p:spPr>
          <a:xfrm>
            <a:off x="4988400" y="638775"/>
            <a:ext cx="35307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rPr>
              <a:t>OUR </a:t>
            </a:r>
            <a:r>
              <a:rPr b="1" lang="es-ES" sz="2000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BUSINESS </a:t>
            </a:r>
            <a:r>
              <a:rPr b="1" lang="es-ES" sz="200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rPr>
              <a:t>CASE</a:t>
            </a:r>
            <a:endParaRPr b="1" sz="2000">
              <a:solidFill>
                <a:srgbClr val="00CEF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92" name="Google Shape;892;p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829025">
            <a:off x="364300" y="2565550"/>
            <a:ext cx="1206896" cy="1734018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4"/>
          <p:cNvSpPr txBox="1"/>
          <p:nvPr/>
        </p:nvSpPr>
        <p:spPr>
          <a:xfrm>
            <a:off x="3783350" y="2432525"/>
            <a:ext cx="1205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👉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8" name="Google Shape;898;g16a5cadea06_0_496"/>
          <p:cNvGrpSpPr/>
          <p:nvPr/>
        </p:nvGrpSpPr>
        <p:grpSpPr>
          <a:xfrm>
            <a:off x="3658699" y="986524"/>
            <a:ext cx="2944752" cy="3170450"/>
            <a:chOff x="2768474" y="949849"/>
            <a:chExt cx="2944752" cy="3170450"/>
          </a:xfrm>
        </p:grpSpPr>
        <p:sp>
          <p:nvSpPr>
            <p:cNvPr id="899" name="Google Shape;899;g16a5cadea06_0_496"/>
            <p:cNvSpPr/>
            <p:nvPr/>
          </p:nvSpPr>
          <p:spPr>
            <a:xfrm rot="5400000">
              <a:off x="2768474" y="949849"/>
              <a:ext cx="1706700" cy="1706700"/>
            </a:xfrm>
            <a:prstGeom prst="teardrop">
              <a:avLst>
                <a:gd fmla="val 100000" name="adj"/>
              </a:avLst>
            </a:prstGeom>
            <a:solidFill>
              <a:srgbClr val="00CEF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g16a5cadea06_0_496"/>
            <p:cNvSpPr/>
            <p:nvPr/>
          </p:nvSpPr>
          <p:spPr>
            <a:xfrm flipH="1" rot="5400000">
              <a:off x="3109874" y="2754999"/>
              <a:ext cx="1365300" cy="1365300"/>
            </a:xfrm>
            <a:prstGeom prst="teardrop">
              <a:avLst>
                <a:gd fmla="val 100000" name="adj"/>
              </a:avLst>
            </a:prstGeom>
            <a:solidFill>
              <a:srgbClr val="3C7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g16a5cadea06_0_496"/>
            <p:cNvSpPr/>
            <p:nvPr/>
          </p:nvSpPr>
          <p:spPr>
            <a:xfrm rot="10800000">
              <a:off x="4573417" y="1713349"/>
              <a:ext cx="943200" cy="943200"/>
            </a:xfrm>
            <a:prstGeom prst="teardrop">
              <a:avLst>
                <a:gd fmla="val 100000" name="adj"/>
              </a:avLst>
            </a:prstGeom>
            <a:solidFill>
              <a:srgbClr val="AFF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g16a5cadea06_0_496"/>
            <p:cNvSpPr/>
            <p:nvPr/>
          </p:nvSpPr>
          <p:spPr>
            <a:xfrm flipH="1">
              <a:off x="4573526" y="2754999"/>
              <a:ext cx="1139700" cy="1139700"/>
            </a:xfrm>
            <a:prstGeom prst="teardrop">
              <a:avLst>
                <a:gd fmla="val 100000" name="adj"/>
              </a:avLst>
            </a:prstGeom>
            <a:solidFill>
              <a:srgbClr val="2832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3" name="Google Shape;903;g16a5cadea06_0_49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904" name="Google Shape;904;g16a5cadea06_0_496"/>
          <p:cNvPicPr preferRelativeResize="0"/>
          <p:nvPr/>
        </p:nvPicPr>
        <p:blipFill rotWithShape="1">
          <a:blip r:embed="rId3">
            <a:alphaModFix/>
          </a:blip>
          <a:srcRect b="5583" l="7657" r="7539" t="4649"/>
          <a:stretch/>
        </p:blipFill>
        <p:spPr>
          <a:xfrm>
            <a:off x="336463" y="1785525"/>
            <a:ext cx="1725368" cy="177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g16a5cadea06_0_496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906" name="Google Shape;906;g16a5cadea06_0_4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675" y="4292464"/>
            <a:ext cx="1504548" cy="757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BVA| BBVA Préstamo" id="907" name="Google Shape;907;g16a5cadea06_0_496"/>
          <p:cNvPicPr preferRelativeResize="0"/>
          <p:nvPr/>
        </p:nvPicPr>
        <p:blipFill rotWithShape="1">
          <a:blip r:embed="rId5">
            <a:alphaModFix/>
          </a:blip>
          <a:srcRect b="26094" l="5485" r="4440" t="22781"/>
          <a:stretch/>
        </p:blipFill>
        <p:spPr>
          <a:xfrm>
            <a:off x="6964225" y="4544935"/>
            <a:ext cx="1866900" cy="4978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8" name="Google Shape;908;g16a5cadea06_0_496"/>
          <p:cNvGrpSpPr/>
          <p:nvPr/>
        </p:nvGrpSpPr>
        <p:grpSpPr>
          <a:xfrm>
            <a:off x="5555040" y="1960734"/>
            <a:ext cx="743907" cy="663433"/>
            <a:chOff x="1674084" y="3214987"/>
            <a:chExt cx="720142" cy="720027"/>
          </a:xfrm>
        </p:grpSpPr>
        <p:sp>
          <p:nvSpPr>
            <p:cNvPr id="909" name="Google Shape;909;g16a5cadea06_0_496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g16a5cadea06_0_496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g16a5cadea06_0_496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g16a5cadea06_0_496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g16a5cadea06_0_496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g16a5cadea06_0_496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g16a5cadea06_0_496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g16a5cadea06_0_496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g16a5cadea06_0_496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g16a5cadea06_0_496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g16a5cadea06_0_496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g16a5cadea06_0_496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1" name="Google Shape;921;g16a5cadea06_0_496"/>
          <p:cNvGrpSpPr/>
          <p:nvPr/>
        </p:nvGrpSpPr>
        <p:grpSpPr>
          <a:xfrm>
            <a:off x="4288863" y="1548021"/>
            <a:ext cx="655983" cy="600873"/>
            <a:chOff x="3955900" y="2984500"/>
            <a:chExt cx="414000" cy="422525"/>
          </a:xfrm>
        </p:grpSpPr>
        <p:sp>
          <p:nvSpPr>
            <p:cNvPr id="922" name="Google Shape;922;g16a5cadea06_0_496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g16a5cadea06_0_496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g16a5cadea06_0_496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5" name="Google Shape;925;g16a5cadea06_0_496"/>
          <p:cNvGrpSpPr/>
          <p:nvPr/>
        </p:nvGrpSpPr>
        <p:grpSpPr>
          <a:xfrm>
            <a:off x="5821454" y="2801164"/>
            <a:ext cx="655968" cy="962953"/>
            <a:chOff x="655600" y="3183978"/>
            <a:chExt cx="490627" cy="720234"/>
          </a:xfrm>
        </p:grpSpPr>
        <p:sp>
          <p:nvSpPr>
            <p:cNvPr id="926" name="Google Shape;926;g16a5cadea06_0_496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g16a5cadea06_0_496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g16a5cadea06_0_496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g16a5cadea06_0_496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g16a5cadea06_0_496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1" name="Google Shape;931;g16a5cadea06_0_496"/>
          <p:cNvGrpSpPr/>
          <p:nvPr/>
        </p:nvGrpSpPr>
        <p:grpSpPr>
          <a:xfrm>
            <a:off x="4184819" y="3100695"/>
            <a:ext cx="949185" cy="663420"/>
            <a:chOff x="3936375" y="3703750"/>
            <a:chExt cx="453050" cy="332175"/>
          </a:xfrm>
        </p:grpSpPr>
        <p:sp>
          <p:nvSpPr>
            <p:cNvPr id="932" name="Google Shape;932;g16a5cadea06_0_496"/>
            <p:cNvSpPr/>
            <p:nvPr/>
          </p:nvSpPr>
          <p:spPr>
            <a:xfrm>
              <a:off x="3936375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g16a5cadea06_0_496"/>
            <p:cNvSpPr/>
            <p:nvPr/>
          </p:nvSpPr>
          <p:spPr>
            <a:xfrm>
              <a:off x="3988875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g16a5cadea06_0_496"/>
            <p:cNvSpPr/>
            <p:nvPr/>
          </p:nvSpPr>
          <p:spPr>
            <a:xfrm>
              <a:off x="4259350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g16a5cadea06_0_496"/>
            <p:cNvSpPr/>
            <p:nvPr/>
          </p:nvSpPr>
          <p:spPr>
            <a:xfrm>
              <a:off x="4078625" y="3717800"/>
              <a:ext cx="77575" cy="279650"/>
            </a:xfrm>
            <a:custGeom>
              <a:rect b="b" l="l" r="r" t="t"/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g16a5cadea06_0_496"/>
            <p:cNvSpPr/>
            <p:nvPr/>
          </p:nvSpPr>
          <p:spPr>
            <a:xfrm>
              <a:off x="4168375" y="3788625"/>
              <a:ext cx="78175" cy="208825"/>
            </a:xfrm>
            <a:custGeom>
              <a:rect b="b" l="l" r="r" t="t"/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7" name="Google Shape;937;g16a5cadea06_0_496"/>
          <p:cNvSpPr txBox="1"/>
          <p:nvPr/>
        </p:nvSpPr>
        <p:spPr>
          <a:xfrm>
            <a:off x="265700" y="3564725"/>
            <a:ext cx="1866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INFORMACIÓN </a:t>
            </a:r>
            <a:br>
              <a:rPr b="1" lang="es-ES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b="1" lang="es-ES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OBTENIDA</a:t>
            </a:r>
            <a:endParaRPr b="1"/>
          </a:p>
        </p:txBody>
      </p:sp>
      <p:sp>
        <p:nvSpPr>
          <p:cNvPr id="938" name="Google Shape;938;g16a5cadea06_0_496"/>
          <p:cNvSpPr txBox="1"/>
          <p:nvPr/>
        </p:nvSpPr>
        <p:spPr>
          <a:xfrm>
            <a:off x="1521325" y="709425"/>
            <a:ext cx="25257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A) Planteamiento de un Modelo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 Data Science</a:t>
            </a:r>
            <a:endParaRPr/>
          </a:p>
        </p:txBody>
      </p:sp>
      <p:sp>
        <p:nvSpPr>
          <p:cNvPr id="939" name="Google Shape;939;g16a5cadea06_0_496"/>
          <p:cNvSpPr txBox="1"/>
          <p:nvPr/>
        </p:nvSpPr>
        <p:spPr>
          <a:xfrm>
            <a:off x="5185800" y="1003425"/>
            <a:ext cx="2884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B) Análisis Exploratorio de Datos.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40" name="Google Shape;940;g16a5cadea06_0_496"/>
          <p:cNvSpPr txBox="1"/>
          <p:nvPr/>
        </p:nvSpPr>
        <p:spPr>
          <a:xfrm>
            <a:off x="6197750" y="3118150"/>
            <a:ext cx="27939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C) Identificar la calificación crediticia</a:t>
            </a:r>
            <a:endParaRPr/>
          </a:p>
        </p:txBody>
      </p:sp>
      <p:sp>
        <p:nvSpPr>
          <p:cNvPr id="941" name="Google Shape;941;g16a5cadea06_0_496"/>
          <p:cNvSpPr txBox="1"/>
          <p:nvPr/>
        </p:nvSpPr>
        <p:spPr>
          <a:xfrm>
            <a:off x="2383125" y="2874975"/>
            <a:ext cx="1954500" cy="13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D) Desarrollar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una </a:t>
            </a:r>
            <a:endParaRPr sz="18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predicción</a:t>
            </a:r>
            <a:endParaRPr/>
          </a:p>
        </p:txBody>
      </p:sp>
      <p:sp>
        <p:nvSpPr>
          <p:cNvPr id="942" name="Google Shape;942;g16a5cadea06_0_496"/>
          <p:cNvSpPr txBox="1"/>
          <p:nvPr>
            <p:ph type="title"/>
          </p:nvPr>
        </p:nvSpPr>
        <p:spPr>
          <a:xfrm>
            <a:off x="1073700" y="0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/>
              <a:t>ALCANCE</a:t>
            </a:r>
            <a:r>
              <a:rPr lang="es-ES">
                <a:solidFill>
                  <a:srgbClr val="FF9900"/>
                </a:solidFill>
              </a:rPr>
              <a:t>&amp;</a:t>
            </a:r>
            <a:r>
              <a:rPr lang="es-ES">
                <a:solidFill>
                  <a:schemeClr val="accent2"/>
                </a:solidFill>
              </a:rPr>
              <a:t>OBJETIVOS</a:t>
            </a:r>
            <a:endParaRPr/>
          </a:p>
        </p:txBody>
      </p:sp>
      <p:pic>
        <p:nvPicPr>
          <p:cNvPr id="943" name="Google Shape;943;g16a5cadea06_0_4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223" y="98822"/>
            <a:ext cx="1207366" cy="109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g16a5cadea06_0_496"/>
          <p:cNvSpPr/>
          <p:nvPr/>
        </p:nvSpPr>
        <p:spPr>
          <a:xfrm>
            <a:off x="7301863" y="2071350"/>
            <a:ext cx="453300" cy="6009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g16a5cadea06_0_496"/>
          <p:cNvSpPr/>
          <p:nvPr/>
        </p:nvSpPr>
        <p:spPr>
          <a:xfrm rot="5636711">
            <a:off x="5274516" y="3997613"/>
            <a:ext cx="453475" cy="601107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g16a5cadea06_0_496"/>
          <p:cNvSpPr/>
          <p:nvPr/>
        </p:nvSpPr>
        <p:spPr>
          <a:xfrm rot="-5046957">
            <a:off x="5165955" y="641003"/>
            <a:ext cx="453590" cy="601024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g16a5cadea06_0_496"/>
          <p:cNvSpPr/>
          <p:nvPr/>
        </p:nvSpPr>
        <p:spPr>
          <a:xfrm rot="-10465282">
            <a:off x="2988809" y="2071307"/>
            <a:ext cx="453649" cy="600996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83aa018596_2_80"/>
          <p:cNvSpPr txBox="1"/>
          <p:nvPr>
            <p:ph type="title"/>
          </p:nvPr>
        </p:nvSpPr>
        <p:spPr>
          <a:xfrm>
            <a:off x="1161050" y="14697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/>
              <a:t>ROADMAP</a:t>
            </a:r>
            <a:endParaRPr/>
          </a:p>
        </p:txBody>
      </p:sp>
      <p:sp>
        <p:nvSpPr>
          <p:cNvPr id="953" name="Google Shape;953;g183aa018596_2_8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954" name="Google Shape;954;g183aa018596_2_80"/>
          <p:cNvPicPr preferRelativeResize="0"/>
          <p:nvPr/>
        </p:nvPicPr>
        <p:blipFill rotWithShape="1">
          <a:blip r:embed="rId3">
            <a:alphaModFix/>
          </a:blip>
          <a:srcRect b="19531" l="7432" r="9895" t="25757"/>
          <a:stretch/>
        </p:blipFill>
        <p:spPr>
          <a:xfrm>
            <a:off x="711213" y="1087600"/>
            <a:ext cx="7896270" cy="2786926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g183aa018596_2_8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956" name="Google Shape;956;g183aa018596_2_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0675" y="4292464"/>
            <a:ext cx="1504548" cy="757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BVA| BBVA Préstamo" id="957" name="Google Shape;957;g183aa018596_2_80"/>
          <p:cNvPicPr preferRelativeResize="0"/>
          <p:nvPr/>
        </p:nvPicPr>
        <p:blipFill rotWithShape="1">
          <a:blip r:embed="rId5">
            <a:alphaModFix/>
          </a:blip>
          <a:srcRect b="26094" l="5485" r="4440" t="22781"/>
          <a:stretch/>
        </p:blipFill>
        <p:spPr>
          <a:xfrm>
            <a:off x="6964225" y="4544935"/>
            <a:ext cx="1866900" cy="49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g183aa018596_2_8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67635" y="4204234"/>
            <a:ext cx="873297" cy="873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7"/>
          <p:cNvSpPr txBox="1"/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ES"/>
              <a:t>ANÁLISIS DE DATOS</a:t>
            </a:r>
            <a:endParaRPr/>
          </a:p>
        </p:txBody>
      </p:sp>
      <p:sp>
        <p:nvSpPr>
          <p:cNvPr id="964" name="Google Shape;964;p7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1" i="0" lang="es-ES" sz="12000" u="none" cap="none" strike="noStrike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b="0" i="0" sz="120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966" name="Google Shape;966;p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967" name="Google Shape;967;p7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968" name="Google Shape;96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675" y="177664"/>
            <a:ext cx="1504548" cy="757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BVA| BBVA Préstamo" id="969" name="Google Shape;969;p7"/>
          <p:cNvPicPr preferRelativeResize="0"/>
          <p:nvPr/>
        </p:nvPicPr>
        <p:blipFill rotWithShape="1">
          <a:blip r:embed="rId4">
            <a:alphaModFix/>
          </a:blip>
          <a:srcRect b="26094" l="5485" r="4440" t="22781"/>
          <a:stretch/>
        </p:blipFill>
        <p:spPr>
          <a:xfrm>
            <a:off x="6964225" y="430135"/>
            <a:ext cx="1866900" cy="49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67635" y="89434"/>
            <a:ext cx="873297" cy="873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183aa018596_5_0"/>
          <p:cNvSpPr txBox="1"/>
          <p:nvPr>
            <p:ph type="title"/>
          </p:nvPr>
        </p:nvSpPr>
        <p:spPr>
          <a:xfrm>
            <a:off x="1073700" y="143766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/>
              <a:t>ANALISIS PREVIO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976" name="Google Shape;976;g183aa018596_5_0"/>
          <p:cNvSpPr txBox="1"/>
          <p:nvPr>
            <p:ph idx="1" type="body"/>
          </p:nvPr>
        </p:nvSpPr>
        <p:spPr>
          <a:xfrm>
            <a:off x="224060" y="811301"/>
            <a:ext cx="5156014" cy="26509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</a:pPr>
            <a:r>
              <a:rPr lang="es-ES"/>
              <a:t>28 variables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s-ES"/>
              <a:t>68,75% Son categóricas, 28,57% numéricas, y 3,57% no soportadas</a:t>
            </a:r>
            <a:endParaRPr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◉"/>
            </a:pPr>
            <a:r>
              <a:rPr lang="es-ES"/>
              <a:t>2,1% del total del dataset con error en valores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977" name="Google Shape;977;g183aa018596_5_0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978" name="Google Shape;978;g183aa018596_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0074" y="992025"/>
            <a:ext cx="3539866" cy="334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g183aa018596_5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469" y="2449444"/>
            <a:ext cx="4355340" cy="2309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8"/>
          <p:cNvSpPr txBox="1"/>
          <p:nvPr>
            <p:ph idx="1" type="body"/>
          </p:nvPr>
        </p:nvSpPr>
        <p:spPr>
          <a:xfrm>
            <a:off x="859316" y="2360104"/>
            <a:ext cx="73482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s-ES" sz="2400"/>
              <a:t>-	Existen datos faltantes e incorrectos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s-ES" sz="2400"/>
              <a:t>-	Los clientes aparecen muchas veces en el set, por lo cual es necesario sumarizar y perfilar el set.</a:t>
            </a:r>
            <a:endParaRPr/>
          </a:p>
          <a:p>
            <a:pPr indent="-342900" lvl="0" marL="3429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Source Sans Pro"/>
              <a:buChar char="-"/>
            </a:pPr>
            <a:r>
              <a:rPr lang="es-ES" sz="2400"/>
              <a:t>Pueden existir variables redundantes o irrelevantes.</a:t>
            </a:r>
            <a:endParaRPr/>
          </a:p>
          <a:p>
            <a:pPr indent="-342900" lvl="0" marL="34290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Font typeface="Source Sans Pro"/>
              <a:buChar char="-"/>
            </a:pPr>
            <a:r>
              <a:rPr lang="es-ES" sz="2400"/>
              <a:t>La variable target contaba con 3 tipos de salidas (Standard - Poor - Good)</a:t>
            </a:r>
            <a:endParaRPr sz="2400"/>
          </a:p>
        </p:txBody>
      </p:sp>
      <p:sp>
        <p:nvSpPr>
          <p:cNvPr id="985" name="Google Shape;985;p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986" name="Google Shape;986;p8"/>
          <p:cNvSpPr txBox="1"/>
          <p:nvPr>
            <p:ph idx="4294967295" type="title"/>
          </p:nvPr>
        </p:nvSpPr>
        <p:spPr>
          <a:xfrm>
            <a:off x="4277300" y="695900"/>
            <a:ext cx="2240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ES" sz="2500"/>
              <a:t>DESAFÍOS </a:t>
            </a:r>
            <a:endParaRPr sz="6700"/>
          </a:p>
        </p:txBody>
      </p:sp>
      <p:sp>
        <p:nvSpPr>
          <p:cNvPr id="987" name="Google Shape;987;p8"/>
          <p:cNvSpPr txBox="1"/>
          <p:nvPr/>
        </p:nvSpPr>
        <p:spPr>
          <a:xfrm>
            <a:off x="5857100" y="695900"/>
            <a:ext cx="8535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67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”</a:t>
            </a:r>
            <a:endParaRPr/>
          </a:p>
        </p:txBody>
      </p:sp>
      <p:sp>
        <p:nvSpPr>
          <p:cNvPr id="988" name="Google Shape;988;p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989" name="Google Shape;989;p8"/>
          <p:cNvSpPr txBox="1"/>
          <p:nvPr>
            <p:ph idx="12" type="sldNum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990" name="Google Shape;99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675" y="4292464"/>
            <a:ext cx="1504548" cy="757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BVA| BBVA Préstamo" id="991" name="Google Shape;991;p8"/>
          <p:cNvPicPr preferRelativeResize="0"/>
          <p:nvPr/>
        </p:nvPicPr>
        <p:blipFill rotWithShape="1">
          <a:blip r:embed="rId4">
            <a:alphaModFix/>
          </a:blip>
          <a:srcRect b="26094" l="5485" r="4440" t="22781"/>
          <a:stretch/>
        </p:blipFill>
        <p:spPr>
          <a:xfrm>
            <a:off x="6964225" y="4544935"/>
            <a:ext cx="1866900" cy="497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67635" y="4204234"/>
            <a:ext cx="873297" cy="873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Quince template">
  <a:themeElements>
    <a:clrScheme name="Custom 347">
      <a:dk1>
        <a:srgbClr val="28324A"/>
      </a:dk1>
      <a:lt1>
        <a:srgbClr val="FFFFFF"/>
      </a:lt1>
      <a:dk2>
        <a:srgbClr val="707685"/>
      </a:dk2>
      <a:lt2>
        <a:srgbClr val="E5E5E5"/>
      </a:lt2>
      <a:accent1>
        <a:srgbClr val="00CEF6"/>
      </a:accent1>
      <a:accent2>
        <a:srgbClr val="3C78D8"/>
      </a:accent2>
      <a:accent3>
        <a:srgbClr val="00A7C8"/>
      </a:accent3>
      <a:accent4>
        <a:srgbClr val="8EC400"/>
      </a:accent4>
      <a:accent5>
        <a:srgbClr val="AFF000"/>
      </a:accent5>
      <a:accent6>
        <a:srgbClr val="7F7F7F"/>
      </a:accent6>
      <a:hlink>
        <a:srgbClr val="28324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Raul Garcia</dc:creator>
</cp:coreProperties>
</file>